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305" r:id="rId6"/>
    <p:sldId id="295" r:id="rId7"/>
    <p:sldId id="301" r:id="rId8"/>
    <p:sldId id="296" r:id="rId9"/>
    <p:sldId id="297" r:id="rId10"/>
    <p:sldId id="298" r:id="rId11"/>
    <p:sldId id="299" r:id="rId12"/>
    <p:sldId id="302" r:id="rId13"/>
    <p:sldId id="300" r:id="rId14"/>
    <p:sldId id="303" r:id="rId15"/>
    <p:sldId id="315" r:id="rId16"/>
    <p:sldId id="316" r:id="rId17"/>
    <p:sldId id="317" r:id="rId18"/>
    <p:sldId id="306" r:id="rId19"/>
    <p:sldId id="307" r:id="rId20"/>
    <p:sldId id="308" r:id="rId21"/>
    <p:sldId id="311" r:id="rId22"/>
    <p:sldId id="312" r:id="rId23"/>
    <p:sldId id="309" r:id="rId24"/>
    <p:sldId id="310" r:id="rId25"/>
    <p:sldId id="313" r:id="rId26"/>
    <p:sldId id="314" r:id="rId27"/>
    <p:sldId id="290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5C12"/>
    <a:srgbClr val="466C38"/>
    <a:srgbClr val="8BE994"/>
    <a:srgbClr val="0000FF"/>
    <a:srgbClr val="FF33CC"/>
    <a:srgbClr val="66FF33"/>
    <a:srgbClr val="33CCFF"/>
    <a:srgbClr val="FF0066"/>
    <a:srgbClr val="000000"/>
    <a:srgbClr val="DE4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231B08-42D7-4626-9DA4-9C2B127F5147}" v="2834" dt="2020-08-24T08:31:10.3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4667" autoAdjust="0"/>
  </p:normalViewPr>
  <p:slideViewPr>
    <p:cSldViewPr snapToGrid="0">
      <p:cViewPr varScale="1">
        <p:scale>
          <a:sx n="80" d="100"/>
          <a:sy n="80" d="100"/>
        </p:scale>
        <p:origin x="-523" y="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18DCE-0989-4D32-9C9B-A94EF4F7B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9F7BAC-EAB9-4140-8933-8C25B73F0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8F564-F30C-484B-AE54-CA3171145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47C9-8263-46E9-A7A1-01F079BF9859}" type="datetimeFigureOut">
              <a:rPr lang="en-GB" smtClean="0"/>
              <a:pPr/>
              <a:t>27/08/2020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52F6A-9AA5-45B7-B87C-E267B36E9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CEFEF-D52E-485E-9538-1392E45C4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5ABF-8DB5-4FEB-8233-3F823CA30BF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23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6F48-83CA-462B-9379-F86CAF537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1CDD1C-56A1-4C94-86CC-659900A3F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C694E-D363-41A0-AD84-5D2071FC1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47C9-8263-46E9-A7A1-01F079BF9859}" type="datetimeFigureOut">
              <a:rPr lang="en-GB" smtClean="0"/>
              <a:pPr/>
              <a:t>27/08/2020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2D7BF-4C35-4BA6-86FF-670226853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BB56E-2AE1-4B56-87B8-6871DD236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5ABF-8DB5-4FEB-8233-3F823CA30BF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370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314421-C09A-4E3D-B7FE-880170986E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F01D09-7A56-4EC0-A699-77B57E602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61B26-2A8C-4EBA-82EB-B77968214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47C9-8263-46E9-A7A1-01F079BF9859}" type="datetimeFigureOut">
              <a:rPr lang="en-GB" smtClean="0"/>
              <a:pPr/>
              <a:t>27/08/2020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79740-9255-44CC-951B-B8451A85A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BDB64-1AB7-4037-BEF1-BA6673398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5ABF-8DB5-4FEB-8233-3F823CA30BF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43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DD843-F1DF-49F2-A2E1-32C3FAF2C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AD0FC-312B-4182-AF1D-35D94CBF6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02A3A-C527-4F84-A200-4406ADBD5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47C9-8263-46E9-A7A1-01F079BF9859}" type="datetimeFigureOut">
              <a:rPr lang="en-GB" smtClean="0"/>
              <a:pPr/>
              <a:t>27/08/2020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F51F0-EE31-4675-9886-5F8829F71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90BB7-D1E7-463C-813C-FB5E4ED5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5ABF-8DB5-4FEB-8233-3F823CA30BF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87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0029-5316-4F6A-81B9-BA313A74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A4EB0-AEBF-41AB-AB6E-A7B1AB0B7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0FFE2-0A72-4AF3-B05F-B17C3162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47C9-8263-46E9-A7A1-01F079BF9859}" type="datetimeFigureOut">
              <a:rPr lang="en-GB" smtClean="0"/>
              <a:pPr/>
              <a:t>27/08/2020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87D3C-C2AC-4547-B771-20573BD1E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64445-3491-43CC-9768-9F1B0CC0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5ABF-8DB5-4FEB-8233-3F823CA30BF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15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588E3-FA0D-4179-BEE9-13B084704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5C978-1CEC-4F7E-B3A7-CF467C103E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7176FF-BCD1-4357-9AFB-6033E7ACE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CD587-C0C6-4A28-9A9A-0F2C60D02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47C9-8263-46E9-A7A1-01F079BF9859}" type="datetimeFigureOut">
              <a:rPr lang="en-GB" smtClean="0"/>
              <a:pPr/>
              <a:t>27/08/2020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12BAF-02F7-44ED-8A64-3F9C924FB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C7F76-302A-4268-AAB0-31F168CA5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5ABF-8DB5-4FEB-8233-3F823CA30BF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661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343A1-C502-4E15-8A40-06E1B6DB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EF91E-39B9-4706-BFA3-1F7578B69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C431E-645C-4124-B2C1-0A76473A2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4F2A1D-74A0-4089-8DB4-B8E18711F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3C39DE-9A4D-48E2-9026-E1D66E3344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52A843-8615-44F1-B1CB-3C63B36BC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47C9-8263-46E9-A7A1-01F079BF9859}" type="datetimeFigureOut">
              <a:rPr lang="en-GB" smtClean="0"/>
              <a:pPr/>
              <a:t>27/08/2020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C3872D-5E12-408F-BA95-39ED752A6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0AD1D7-4D9B-475F-A8CB-250050F2B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5ABF-8DB5-4FEB-8233-3F823CA30BF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9998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016A3-DCF4-44DC-8402-211AC0DFC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5366F7-B434-420C-8405-78393BD8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47C9-8263-46E9-A7A1-01F079BF9859}" type="datetimeFigureOut">
              <a:rPr lang="en-GB" smtClean="0"/>
              <a:pPr/>
              <a:t>27/08/2020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2E1F37-BFB7-4C7D-8A9D-A5486A76C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156B1-7C59-427E-BAD7-3FBE985DE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5ABF-8DB5-4FEB-8233-3F823CA30BF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0225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373EB4-EEE4-44A4-BBA5-C89D9D2E1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47C9-8263-46E9-A7A1-01F079BF9859}" type="datetimeFigureOut">
              <a:rPr lang="en-GB" smtClean="0"/>
              <a:pPr/>
              <a:t>27/08/2020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E42B0E-BA7A-4093-B75B-A5CC6964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004C2-042E-451E-83DE-F79BA447E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5ABF-8DB5-4FEB-8233-3F823CA30BF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099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436FD-6E16-4FB0-8D4D-00BC388F3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8D3D7-89BC-424C-8FB3-ACC635FAF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4CB1BB-F5F9-47F9-89B7-5A69A970A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56EEA-A952-4269-9B2E-FE1BE99E5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47C9-8263-46E9-A7A1-01F079BF9859}" type="datetimeFigureOut">
              <a:rPr lang="en-GB" smtClean="0"/>
              <a:pPr/>
              <a:t>27/08/2020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942338-47FF-4A44-9568-69F6C8BFE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D8B32-6EA6-45BF-A199-80FB4CCD2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5ABF-8DB5-4FEB-8233-3F823CA30BF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7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BDC3F-92C8-4C17-9C95-A9A55EF5E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AC261D-AE0F-41DF-9FC9-93CD34AF08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8691C-AA64-4AEF-8555-8502092FC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1CB06-DA5A-4151-B4D8-DC9C8C91C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47C9-8263-46E9-A7A1-01F079BF9859}" type="datetimeFigureOut">
              <a:rPr lang="en-GB" smtClean="0"/>
              <a:pPr/>
              <a:t>27/08/2020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634842-2412-479D-AC2A-E8B624291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A7DC8-26D6-4487-BBB7-197F5AB21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5ABF-8DB5-4FEB-8233-3F823CA30BF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28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E9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7E680-34D0-4DB3-A13B-63CAD0338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864-F7D4-4983-96B0-60E95D532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13150-BAF3-4201-9FE6-4F6555FDBC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F47C9-8263-46E9-A7A1-01F079BF9859}" type="datetimeFigureOut">
              <a:rPr lang="en-GB" smtClean="0"/>
              <a:pPr/>
              <a:t>27/08/2020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118DF-53CC-4525-95E2-1F94DE0B9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9263B-46B0-418F-90FA-AC5656333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75ABF-8DB5-4FEB-8233-3F823CA30BF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1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1" y="1194613"/>
            <a:ext cx="10991850" cy="1323429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latin typeface="Comic Sans MS" panose="030F0702030302020204" pitchFamily="66" charset="0"/>
              </a:rPr>
              <a:t>Integers include positive and negative whole numbers and 0 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1718F1B4-5570-4EA4-8816-FDC02A5AF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89" y="136525"/>
            <a:ext cx="3725262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C85C12"/>
                </a:solidFill>
                <a:latin typeface="Comic Sans MS" panose="030F0702030302020204" pitchFamily="66" charset="0"/>
              </a:rPr>
              <a:t>Integers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62FEF11A-0F36-4108-AA00-FB80F28C5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772" y="136524"/>
            <a:ext cx="6327228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LI. Learn the meaning of integers numbers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SC. Use of integers numbers in real life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C85C12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4285FA-9DED-44C5-9B57-D7650243915F}"/>
              </a:ext>
            </a:extLst>
          </p:cNvPr>
          <p:cNvCxnSpPr>
            <a:cxnSpLocks/>
          </p:cNvCxnSpPr>
          <p:nvPr/>
        </p:nvCxnSpPr>
        <p:spPr>
          <a:xfrm flipV="1">
            <a:off x="141889" y="828675"/>
            <a:ext cx="2744186" cy="15727"/>
          </a:xfrm>
          <a:prstGeom prst="line">
            <a:avLst/>
          </a:prstGeom>
          <a:ln w="38100">
            <a:solidFill>
              <a:srgbClr val="DE4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hought Bubble: Cloud 7">
            <a:extLst>
              <a:ext uri="{FF2B5EF4-FFF2-40B4-BE49-F238E27FC236}">
                <a16:creationId xmlns:a16="http://schemas.microsoft.com/office/drawing/2014/main" id="{6265E9D7-E56C-40F5-A607-5D6707CB598E}"/>
              </a:ext>
            </a:extLst>
          </p:cNvPr>
          <p:cNvSpPr/>
          <p:nvPr/>
        </p:nvSpPr>
        <p:spPr>
          <a:xfrm>
            <a:off x="8334375" y="2209800"/>
            <a:ext cx="3419475" cy="2000250"/>
          </a:xfrm>
          <a:prstGeom prst="cloudCallout">
            <a:avLst>
              <a:gd name="adj1" fmla="val 41619"/>
              <a:gd name="adj2" fmla="val -4867"/>
            </a:avLst>
          </a:prstGeom>
          <a:solidFill>
            <a:schemeClr val="bg1"/>
          </a:solidFill>
          <a:ln w="25400">
            <a:solidFill>
              <a:srgbClr val="DE44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466C38"/>
                </a:solidFill>
                <a:latin typeface="Comic Sans MS" panose="030F0702030302020204" pitchFamily="66" charset="0"/>
              </a:rPr>
              <a:t>0 neither is positive or negative</a:t>
            </a:r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2661463"/>
            <a:ext cx="742950" cy="707876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latin typeface="Comic Sans MS" panose="030F0702030302020204" pitchFamily="66" charset="0"/>
              </a:rPr>
              <a:t> 1</a:t>
            </a:r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4" y="4804588"/>
            <a:ext cx="1076325" cy="707876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latin typeface="Comic Sans MS" panose="030F0702030302020204" pitchFamily="66" charset="0"/>
              </a:rPr>
              <a:t> 18</a:t>
            </a: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850" y="5747563"/>
            <a:ext cx="742950" cy="707876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latin typeface="Comic Sans MS" panose="030F0702030302020204" pitchFamily="66" charset="0"/>
              </a:rPr>
              <a:t> 0</a:t>
            </a:r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7425" y="4680763"/>
            <a:ext cx="1314450" cy="707876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latin typeface="Comic Sans MS" panose="030F0702030302020204" pitchFamily="66" charset="0"/>
              </a:rPr>
              <a:t> -1</a:t>
            </a: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799" y="2794813"/>
            <a:ext cx="1419225" cy="707876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latin typeface="Comic Sans MS" panose="030F0702030302020204" pitchFamily="66" charset="0"/>
              </a:rPr>
              <a:t>-7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699" y="4442638"/>
            <a:ext cx="1895475" cy="707876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latin typeface="Comic Sans MS" panose="030F0702030302020204" pitchFamily="66" charset="0"/>
              </a:rPr>
              <a:t> -2.5</a:t>
            </a: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4" y="3023413"/>
            <a:ext cx="1304926" cy="707876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latin typeface="Comic Sans MS" panose="030F0702030302020204" pitchFamily="66" charset="0"/>
              </a:rPr>
              <a:t> 1.3</a:t>
            </a: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5538013"/>
            <a:ext cx="742950" cy="707876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latin typeface="Comic Sans MS" panose="030F0702030302020204" pitchFamily="66" charset="0"/>
              </a:rPr>
              <a:t> 3</a:t>
            </a: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613963"/>
            <a:ext cx="742950" cy="707876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latin typeface="Comic Sans MS" panose="030F0702030302020204" pitchFamily="66" charset="0"/>
              </a:rPr>
              <a:t> 9</a:t>
            </a:r>
          </a:p>
        </p:txBody>
      </p:sp>
      <p:sp>
        <p:nvSpPr>
          <p:cNvPr id="35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599" y="5480863"/>
            <a:ext cx="1933575" cy="707876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latin typeface="Comic Sans MS" panose="030F0702030302020204" pitchFamily="66" charset="0"/>
              </a:rPr>
              <a:t> 2154</a:t>
            </a:r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4" y="2628900"/>
            <a:ext cx="1704975" cy="707876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latin typeface="Comic Sans MS" panose="030F0702030302020204" pitchFamily="66" charset="0"/>
              </a:rPr>
              <a:t> -0.5</a:t>
            </a:r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4" y="3528238"/>
            <a:ext cx="1362075" cy="707876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latin typeface="Comic Sans MS" panose="030F0702030302020204" pitchFamily="66" charset="0"/>
              </a:rPr>
              <a:t> 52</a:t>
            </a:r>
          </a:p>
        </p:txBody>
      </p:sp>
      <p:sp>
        <p:nvSpPr>
          <p:cNvPr id="38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850" y="3833038"/>
            <a:ext cx="742950" cy="707876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latin typeface="Comic Sans MS" panose="030F0702030302020204" pitchFamily="66" charset="0"/>
              </a:rPr>
              <a:t> 4</a:t>
            </a:r>
          </a:p>
        </p:txBody>
      </p:sp>
      <p:sp>
        <p:nvSpPr>
          <p:cNvPr id="40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24" y="5861863"/>
            <a:ext cx="1362075" cy="707876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latin typeface="Comic Sans MS" panose="030F0702030302020204" pitchFamily="66" charset="0"/>
              </a:rPr>
              <a:t> 32</a:t>
            </a:r>
          </a:p>
        </p:txBody>
      </p:sp>
      <p:sp>
        <p:nvSpPr>
          <p:cNvPr id="41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549" y="5509438"/>
            <a:ext cx="1438276" cy="707876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latin typeface="Comic Sans MS" panose="030F0702030302020204" pitchFamily="66" charset="0"/>
              </a:rPr>
              <a:t> -15</a:t>
            </a:r>
          </a:p>
        </p:txBody>
      </p:sp>
      <p:sp>
        <p:nvSpPr>
          <p:cNvPr id="42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0" y="4356913"/>
            <a:ext cx="1447800" cy="707876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latin typeface="Comic Sans MS" panose="030F0702030302020204" pitchFamily="66" charset="0"/>
              </a:rPr>
              <a:t> -21</a:t>
            </a:r>
          </a:p>
        </p:txBody>
      </p:sp>
      <p:sp>
        <p:nvSpPr>
          <p:cNvPr id="43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0300" y="5147488"/>
            <a:ext cx="742950" cy="707876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latin typeface="Comic Sans MS" panose="030F0702030302020204" pitchFamily="66" charset="0"/>
              </a:rPr>
              <a:t> 1</a:t>
            </a:r>
          </a:p>
        </p:txBody>
      </p:sp>
      <p:sp>
        <p:nvSpPr>
          <p:cNvPr id="45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1025" y="4395013"/>
            <a:ext cx="2019300" cy="707876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latin typeface="Comic Sans MS" panose="030F0702030302020204" pitchFamily="66" charset="0"/>
              </a:rPr>
              <a:t> -0.01</a:t>
            </a:r>
          </a:p>
        </p:txBody>
      </p:sp>
    </p:spTree>
    <p:extLst>
      <p:ext uri="{BB962C8B-B14F-4D97-AF65-F5344CB8AC3E}">
        <p14:creationId xmlns:p14="http://schemas.microsoft.com/office/powerpoint/2010/main" val="3296262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6" y="1432738"/>
            <a:ext cx="10991850" cy="4924415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C85C12"/>
                </a:solidFill>
                <a:latin typeface="Comic Sans MS" panose="030F0702030302020204" pitchFamily="66" charset="0"/>
              </a:rPr>
              <a:t>Name the integer represented. </a:t>
            </a:r>
          </a:p>
          <a:p>
            <a:pPr marL="514350" indent="-514350" eaLnBrk="1" hangingPunct="1">
              <a:spcBef>
                <a:spcPct val="50000"/>
              </a:spcBef>
              <a:buAutoNum type="arabicPeriod"/>
            </a:pPr>
            <a:r>
              <a:rPr lang="en-US" altLang="en-US" sz="3200" b="1" dirty="0">
                <a:latin typeface="Comic Sans MS" panose="030F0702030302020204" pitchFamily="66" charset="0"/>
              </a:rPr>
              <a:t>The temperature is 10 degrees below zero</a:t>
            </a:r>
          </a:p>
          <a:p>
            <a:pPr marL="514350" indent="-514350" eaLnBrk="1" hangingPunct="1">
              <a:spcBef>
                <a:spcPct val="50000"/>
              </a:spcBef>
              <a:buAutoNum type="arabicPeriod"/>
            </a:pPr>
            <a:r>
              <a:rPr lang="en-US" altLang="en-US" sz="3200" b="1" dirty="0">
                <a:latin typeface="Comic Sans MS" panose="030F0702030302020204" pitchFamily="66" charset="0"/>
              </a:rPr>
              <a:t>I found £20 on the way to school.</a:t>
            </a:r>
          </a:p>
          <a:p>
            <a:pPr marL="514350" indent="-514350" eaLnBrk="1" hangingPunct="1">
              <a:spcBef>
                <a:spcPct val="50000"/>
              </a:spcBef>
              <a:buAutoNum type="arabicPeriod"/>
            </a:pPr>
            <a:r>
              <a:rPr lang="en-US" altLang="en-US" sz="3200" b="1" dirty="0">
                <a:latin typeface="Comic Sans MS" panose="030F0702030302020204" pitchFamily="66" charset="0"/>
              </a:rPr>
              <a:t>The football team lost 5 yards on the first play.</a:t>
            </a:r>
          </a:p>
          <a:p>
            <a:pPr marL="514350" indent="-514350" eaLnBrk="1" hangingPunct="1">
              <a:spcBef>
                <a:spcPct val="50000"/>
              </a:spcBef>
              <a:buAutoNum type="arabicPeriod"/>
            </a:pPr>
            <a:r>
              <a:rPr lang="en-US" altLang="en-US" sz="3200" b="1" dirty="0">
                <a:latin typeface="Comic Sans MS" panose="030F0702030302020204" pitchFamily="66" charset="0"/>
              </a:rPr>
              <a:t>I earned £78 babysitting.</a:t>
            </a:r>
          </a:p>
          <a:p>
            <a:pPr marL="514350" indent="-514350" eaLnBrk="1" hangingPunct="1">
              <a:spcBef>
                <a:spcPct val="50000"/>
              </a:spcBef>
              <a:buAutoNum type="arabicPeriod"/>
            </a:pPr>
            <a:r>
              <a:rPr lang="en-US" altLang="en-US" sz="3200" b="1" dirty="0">
                <a:latin typeface="Comic Sans MS" panose="030F0702030302020204" pitchFamily="66" charset="0"/>
              </a:rPr>
              <a:t>I made a withdrawal of £786.</a:t>
            </a:r>
          </a:p>
          <a:p>
            <a:pPr marL="514350" indent="-514350" eaLnBrk="1" hangingPunct="1">
              <a:spcBef>
                <a:spcPct val="50000"/>
              </a:spcBef>
              <a:buAutoNum type="arabicPeriod"/>
            </a:pPr>
            <a:endParaRPr lang="en-US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1718F1B4-5570-4EA4-8816-FDC02A5AF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89" y="136525"/>
            <a:ext cx="3725262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C85C12"/>
                </a:solidFill>
                <a:latin typeface="Comic Sans MS" panose="030F0702030302020204" pitchFamily="66" charset="0"/>
              </a:rPr>
              <a:t>Integers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62FEF11A-0F36-4108-AA00-FB80F28C5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772" y="136524"/>
            <a:ext cx="6327228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LI. Learn the meaning of integers numbers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SC. Use of integers numbers in real life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C85C12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4285FA-9DED-44C5-9B57-D7650243915F}"/>
              </a:ext>
            </a:extLst>
          </p:cNvPr>
          <p:cNvCxnSpPr>
            <a:cxnSpLocks/>
          </p:cNvCxnSpPr>
          <p:nvPr/>
        </p:nvCxnSpPr>
        <p:spPr>
          <a:xfrm flipV="1">
            <a:off x="141889" y="828675"/>
            <a:ext cx="2744186" cy="15727"/>
          </a:xfrm>
          <a:prstGeom prst="line">
            <a:avLst/>
          </a:prstGeom>
          <a:ln w="38100">
            <a:solidFill>
              <a:srgbClr val="DE4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262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1718F1B4-5570-4EA4-8816-FDC02A5AF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89" y="136525"/>
            <a:ext cx="3725262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C85C12"/>
                </a:solidFill>
                <a:latin typeface="Comic Sans MS" panose="030F0702030302020204" pitchFamily="66" charset="0"/>
              </a:rPr>
              <a:t>Integers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62FEF11A-0F36-4108-AA00-FB80F28C5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772" y="136524"/>
            <a:ext cx="6327228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LI. Learn the meaning of integers numbers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SC. Interpret integers in number line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C85C12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4285FA-9DED-44C5-9B57-D7650243915F}"/>
              </a:ext>
            </a:extLst>
          </p:cNvPr>
          <p:cNvCxnSpPr>
            <a:cxnSpLocks/>
          </p:cNvCxnSpPr>
          <p:nvPr/>
        </p:nvCxnSpPr>
        <p:spPr>
          <a:xfrm flipV="1">
            <a:off x="141889" y="828675"/>
            <a:ext cx="2744186" cy="15727"/>
          </a:xfrm>
          <a:prstGeom prst="line">
            <a:avLst/>
          </a:prstGeom>
          <a:ln w="38100">
            <a:solidFill>
              <a:srgbClr val="DE4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2" name="Picture 4" descr="Integer Number Line (solutions, examples, video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52526"/>
            <a:ext cx="11582400" cy="5448300"/>
          </a:xfrm>
          <a:prstGeom prst="rect">
            <a:avLst/>
          </a:prstGeom>
          <a:noFill/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6" y="1165633"/>
            <a:ext cx="11534774" cy="923320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400" b="1" dirty="0">
                <a:latin typeface="Comic Sans MS" panose="030F0702030302020204" pitchFamily="66" charset="0"/>
              </a:rPr>
              <a:t>Integers number line</a:t>
            </a:r>
          </a:p>
        </p:txBody>
      </p:sp>
      <p:sp>
        <p:nvSpPr>
          <p:cNvPr id="13" name="Thought Bubble: Cloud 7">
            <a:extLst>
              <a:ext uri="{FF2B5EF4-FFF2-40B4-BE49-F238E27FC236}">
                <a16:creationId xmlns:a16="http://schemas.microsoft.com/office/drawing/2014/main" id="{6265E9D7-E56C-40F5-A607-5D6707CB598E}"/>
              </a:ext>
            </a:extLst>
          </p:cNvPr>
          <p:cNvSpPr/>
          <p:nvPr/>
        </p:nvSpPr>
        <p:spPr>
          <a:xfrm>
            <a:off x="8229600" y="4581525"/>
            <a:ext cx="3419475" cy="2000250"/>
          </a:xfrm>
          <a:prstGeom prst="cloudCallout">
            <a:avLst>
              <a:gd name="adj1" fmla="val 41619"/>
              <a:gd name="adj2" fmla="val -4867"/>
            </a:avLst>
          </a:prstGeom>
          <a:solidFill>
            <a:schemeClr val="bg1"/>
          </a:solidFill>
          <a:ln w="25400">
            <a:solidFill>
              <a:srgbClr val="DE44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466C38"/>
                </a:solidFill>
                <a:latin typeface="Comic Sans MS" panose="030F0702030302020204" pitchFamily="66" charset="0"/>
              </a:rPr>
              <a:t>The more right we go, the numbers get bigger</a:t>
            </a:r>
          </a:p>
        </p:txBody>
      </p:sp>
      <p:sp>
        <p:nvSpPr>
          <p:cNvPr id="14" name="Thought Bubble: Cloud 7">
            <a:extLst>
              <a:ext uri="{FF2B5EF4-FFF2-40B4-BE49-F238E27FC236}">
                <a16:creationId xmlns:a16="http://schemas.microsoft.com/office/drawing/2014/main" id="{6265E9D7-E56C-40F5-A607-5D6707CB598E}"/>
              </a:ext>
            </a:extLst>
          </p:cNvPr>
          <p:cNvSpPr/>
          <p:nvPr/>
        </p:nvSpPr>
        <p:spPr>
          <a:xfrm>
            <a:off x="438150" y="4648200"/>
            <a:ext cx="3419475" cy="2000250"/>
          </a:xfrm>
          <a:prstGeom prst="cloudCallout">
            <a:avLst>
              <a:gd name="adj1" fmla="val 41619"/>
              <a:gd name="adj2" fmla="val -4867"/>
            </a:avLst>
          </a:prstGeom>
          <a:solidFill>
            <a:schemeClr val="bg1"/>
          </a:solidFill>
          <a:ln w="25400">
            <a:solidFill>
              <a:srgbClr val="DE44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466C38"/>
                </a:solidFill>
                <a:latin typeface="Comic Sans MS" panose="030F0702030302020204" pitchFamily="66" charset="0"/>
              </a:rPr>
              <a:t>The more left we go, the numbers get smaller</a:t>
            </a:r>
          </a:p>
        </p:txBody>
      </p:sp>
    </p:spTree>
    <p:extLst>
      <p:ext uri="{BB962C8B-B14F-4D97-AF65-F5344CB8AC3E}">
        <p14:creationId xmlns:p14="http://schemas.microsoft.com/office/powerpoint/2010/main" val="3296262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1718F1B4-5570-4EA4-8816-FDC02A5AF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89" y="136525"/>
            <a:ext cx="3725262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C85C12"/>
                </a:solidFill>
                <a:latin typeface="Comic Sans MS" panose="030F0702030302020204" pitchFamily="66" charset="0"/>
              </a:rPr>
              <a:t>Integers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62FEF11A-0F36-4108-AA00-FB80F28C5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772" y="136524"/>
            <a:ext cx="6327228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LI. Learn the meaning of integers numbers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SC. Understand the value of integers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C85C12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4285FA-9DED-44C5-9B57-D7650243915F}"/>
              </a:ext>
            </a:extLst>
          </p:cNvPr>
          <p:cNvCxnSpPr>
            <a:cxnSpLocks/>
          </p:cNvCxnSpPr>
          <p:nvPr/>
        </p:nvCxnSpPr>
        <p:spPr>
          <a:xfrm flipV="1">
            <a:off x="141889" y="828675"/>
            <a:ext cx="2744186" cy="15727"/>
          </a:xfrm>
          <a:prstGeom prst="line">
            <a:avLst/>
          </a:prstGeom>
          <a:ln w="38100">
            <a:solidFill>
              <a:srgbClr val="DE4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2" name="Picture 4" descr="Integer Number Line (solutions, examples, video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23951"/>
            <a:ext cx="11582400" cy="5448300"/>
          </a:xfrm>
          <a:prstGeom prst="rect">
            <a:avLst/>
          </a:prstGeom>
          <a:noFill/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6" y="1165633"/>
            <a:ext cx="11534774" cy="923320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400" b="1" dirty="0">
                <a:latin typeface="Comic Sans MS" panose="030F0702030302020204" pitchFamily="66" charset="0"/>
              </a:rPr>
              <a:t>Which is bigger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6" y="4913065"/>
            <a:ext cx="1752599" cy="1169541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</a:pPr>
            <a:r>
              <a:rPr lang="en-US" altLang="en-US" sz="2800" b="1" dirty="0">
                <a:latin typeface="Comic Sans MS" panose="030F0702030302020204" pitchFamily="66" charset="0"/>
              </a:rPr>
              <a:t>3 and 5</a:t>
            </a:r>
          </a:p>
          <a:p>
            <a:pPr marL="514350" indent="-514350" eaLnBrk="1" hangingPunct="1">
              <a:spcBef>
                <a:spcPct val="50000"/>
              </a:spcBef>
            </a:pPr>
            <a:r>
              <a:rPr lang="en-US" altLang="en-US" sz="2800" b="1" dirty="0">
                <a:latin typeface="Comic Sans MS" panose="030F0702030302020204" pitchFamily="66" charset="0"/>
              </a:rPr>
              <a:t>5 </a:t>
            </a:r>
            <a:r>
              <a:rPr lang="en-US" altLang="en-US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&gt; </a:t>
            </a:r>
            <a:r>
              <a:rPr lang="en-US" altLang="en-US" sz="2800" b="1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6" y="4913065"/>
            <a:ext cx="1752599" cy="1169541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</a:pPr>
            <a:r>
              <a:rPr lang="en-US" altLang="en-US" sz="2800" b="1" dirty="0">
                <a:latin typeface="Comic Sans MS" panose="030F0702030302020204" pitchFamily="66" charset="0"/>
              </a:rPr>
              <a:t>1 and -1</a:t>
            </a:r>
          </a:p>
          <a:p>
            <a:pPr marL="514350" indent="-514350" eaLnBrk="1" hangingPunct="1">
              <a:spcBef>
                <a:spcPct val="50000"/>
              </a:spcBef>
            </a:pPr>
            <a:r>
              <a:rPr lang="en-US" altLang="en-US" sz="2800" b="1" dirty="0">
                <a:latin typeface="Comic Sans MS" panose="030F0702030302020204" pitchFamily="66" charset="0"/>
              </a:rPr>
              <a:t>1 </a:t>
            </a:r>
            <a:r>
              <a:rPr lang="en-US" altLang="en-US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&gt; </a:t>
            </a:r>
            <a:r>
              <a:rPr lang="en-US" altLang="en-US" sz="2800" b="1" dirty="0">
                <a:latin typeface="Comic Sans MS" panose="030F0702030302020204" pitchFamily="66" charset="0"/>
              </a:rPr>
              <a:t>-1</a:t>
            </a: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9551" y="4932115"/>
            <a:ext cx="2247899" cy="1169541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</a:pPr>
            <a:r>
              <a:rPr lang="en-US" altLang="en-US" sz="2800" b="1" dirty="0">
                <a:latin typeface="Comic Sans MS" panose="030F0702030302020204" pitchFamily="66" charset="0"/>
              </a:rPr>
              <a:t>-3 and -4</a:t>
            </a:r>
          </a:p>
          <a:p>
            <a:pPr marL="514350" indent="-514350" eaLnBrk="1" hangingPunct="1">
              <a:spcBef>
                <a:spcPct val="50000"/>
              </a:spcBef>
            </a:pPr>
            <a:r>
              <a:rPr lang="en-US" altLang="en-US" sz="2800" b="1" dirty="0">
                <a:latin typeface="Comic Sans MS" panose="030F0702030302020204" pitchFamily="66" charset="0"/>
              </a:rPr>
              <a:t>-3 &gt; -4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1" y="4932115"/>
            <a:ext cx="1752599" cy="1169541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</a:pPr>
            <a:r>
              <a:rPr lang="en-US" altLang="en-US" sz="2800" b="1" dirty="0">
                <a:latin typeface="Comic Sans MS" panose="030F0702030302020204" pitchFamily="66" charset="0"/>
              </a:rPr>
              <a:t>-2 and 0 </a:t>
            </a:r>
          </a:p>
          <a:p>
            <a:pPr marL="514350" indent="-514350" eaLnBrk="1" hangingPunct="1">
              <a:spcBef>
                <a:spcPct val="50000"/>
              </a:spcBef>
            </a:pPr>
            <a:r>
              <a:rPr lang="en-US" altLang="en-US" sz="2800" b="1" dirty="0">
                <a:latin typeface="Comic Sans MS" panose="030F0702030302020204" pitchFamily="66" charset="0"/>
              </a:rPr>
              <a:t>0 </a:t>
            </a:r>
            <a:r>
              <a:rPr lang="en-US" altLang="en-US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&gt; </a:t>
            </a:r>
            <a:r>
              <a:rPr lang="en-US" altLang="en-US" sz="2800" b="1" dirty="0">
                <a:latin typeface="Comic Sans MS" panose="030F0702030302020204" pitchFamily="66" charset="0"/>
              </a:rPr>
              <a:t>-2</a:t>
            </a: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651" y="4932115"/>
            <a:ext cx="2276474" cy="1169541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</a:pPr>
            <a:r>
              <a:rPr lang="en-US" altLang="en-US" sz="2800" b="1" dirty="0">
                <a:latin typeface="Comic Sans MS" panose="030F0702030302020204" pitchFamily="66" charset="0"/>
              </a:rPr>
              <a:t>-2 and -3</a:t>
            </a:r>
          </a:p>
          <a:p>
            <a:pPr marL="514350" indent="-514350" eaLnBrk="1" hangingPunct="1">
              <a:spcBef>
                <a:spcPct val="50000"/>
              </a:spcBef>
            </a:pPr>
            <a:r>
              <a:rPr lang="en-US" altLang="en-US" sz="2800" b="1" dirty="0">
                <a:latin typeface="Comic Sans MS" panose="030F0702030302020204" pitchFamily="66" charset="0"/>
              </a:rPr>
              <a:t>-2 </a:t>
            </a:r>
            <a:r>
              <a:rPr lang="en-US" altLang="en-US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&gt; </a:t>
            </a:r>
            <a:r>
              <a:rPr lang="en-US" altLang="en-US" sz="2800" b="1" dirty="0">
                <a:latin typeface="Comic Sans MS" panose="030F0702030302020204" pitchFamily="66" charset="0"/>
              </a:rPr>
              <a:t>-3</a:t>
            </a:r>
          </a:p>
        </p:txBody>
      </p:sp>
      <p:sp>
        <p:nvSpPr>
          <p:cNvPr id="18" name="Thought Bubble: Cloud 7">
            <a:extLst>
              <a:ext uri="{FF2B5EF4-FFF2-40B4-BE49-F238E27FC236}">
                <a16:creationId xmlns:a16="http://schemas.microsoft.com/office/drawing/2014/main" id="{6265E9D7-E56C-40F5-A607-5D6707CB598E}"/>
              </a:ext>
            </a:extLst>
          </p:cNvPr>
          <p:cNvSpPr/>
          <p:nvPr/>
        </p:nvSpPr>
        <p:spPr>
          <a:xfrm>
            <a:off x="666750" y="1962150"/>
            <a:ext cx="10925175" cy="1390650"/>
          </a:xfrm>
          <a:prstGeom prst="cloudCallout">
            <a:avLst>
              <a:gd name="adj1" fmla="val 41619"/>
              <a:gd name="adj2" fmla="val -4867"/>
            </a:avLst>
          </a:prstGeom>
          <a:solidFill>
            <a:schemeClr val="bg1"/>
          </a:solidFill>
          <a:ln w="25400">
            <a:solidFill>
              <a:srgbClr val="DE44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As we move to the right the numbers getting bigger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Every positive is bigger than negative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Zero is bigger than every negative</a:t>
            </a:r>
          </a:p>
        </p:txBody>
      </p:sp>
    </p:spTree>
    <p:extLst>
      <p:ext uri="{BB962C8B-B14F-4D97-AF65-F5344CB8AC3E}">
        <p14:creationId xmlns:p14="http://schemas.microsoft.com/office/powerpoint/2010/main" val="3296262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1718F1B4-5570-4EA4-8816-FDC02A5AF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89" y="136525"/>
            <a:ext cx="3725262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C85C12"/>
                </a:solidFill>
                <a:latin typeface="Comic Sans MS" panose="030F0702030302020204" pitchFamily="66" charset="0"/>
              </a:rPr>
              <a:t>Integers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62FEF11A-0F36-4108-AA00-FB80F28C5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772" y="136524"/>
            <a:ext cx="6327228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LI. Learn the meaning of integers numbers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SC. Understand the value of integers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C85C12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4285FA-9DED-44C5-9B57-D7650243915F}"/>
              </a:ext>
            </a:extLst>
          </p:cNvPr>
          <p:cNvCxnSpPr>
            <a:cxnSpLocks/>
          </p:cNvCxnSpPr>
          <p:nvPr/>
        </p:nvCxnSpPr>
        <p:spPr>
          <a:xfrm flipV="1">
            <a:off x="141889" y="828675"/>
            <a:ext cx="2744186" cy="15727"/>
          </a:xfrm>
          <a:prstGeom prst="line">
            <a:avLst/>
          </a:prstGeom>
          <a:ln w="38100">
            <a:solidFill>
              <a:srgbClr val="DE4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2" name="Picture 4" descr="Integer Number Line (solutions, examples, video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1238251"/>
            <a:ext cx="11582400" cy="5448300"/>
          </a:xfrm>
          <a:prstGeom prst="rect">
            <a:avLst/>
          </a:prstGeom>
          <a:noFill/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6" y="1165633"/>
            <a:ext cx="11534774" cy="923320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400" b="1" dirty="0">
                <a:latin typeface="Comic Sans MS" panose="030F0702030302020204" pitchFamily="66" charset="0"/>
              </a:rPr>
              <a:t>Which is smaller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6" y="5055940"/>
            <a:ext cx="1752599" cy="1169541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</a:pPr>
            <a:r>
              <a:rPr lang="en-US" altLang="en-US" sz="2800" b="1" dirty="0">
                <a:latin typeface="Comic Sans MS" panose="030F0702030302020204" pitchFamily="66" charset="0"/>
              </a:rPr>
              <a:t>3 and 5</a:t>
            </a:r>
          </a:p>
          <a:p>
            <a:pPr marL="514350" indent="-514350" eaLnBrk="1" hangingPunct="1">
              <a:spcBef>
                <a:spcPct val="50000"/>
              </a:spcBef>
            </a:pPr>
            <a:r>
              <a:rPr lang="en-US" altLang="en-US" sz="2800" b="1" dirty="0">
                <a:latin typeface="Comic Sans MS" panose="030F0702030302020204" pitchFamily="66" charset="0"/>
              </a:rPr>
              <a:t>3 </a:t>
            </a:r>
            <a:r>
              <a:rPr lang="en-US" altLang="en-US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&lt;</a:t>
            </a:r>
            <a:r>
              <a:rPr lang="en-US" altLang="en-US" sz="2800" b="1" dirty="0">
                <a:latin typeface="Comic Sans MS" panose="030F0702030302020204" pitchFamily="66" charset="0"/>
              </a:rPr>
              <a:t> 5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1" y="5055940"/>
            <a:ext cx="1752599" cy="1169541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</a:pPr>
            <a:r>
              <a:rPr lang="en-US" altLang="en-US" sz="2800" b="1" dirty="0">
                <a:latin typeface="Comic Sans MS" panose="030F0702030302020204" pitchFamily="66" charset="0"/>
              </a:rPr>
              <a:t>1 and -1</a:t>
            </a:r>
          </a:p>
          <a:p>
            <a:pPr marL="514350" indent="-514350" eaLnBrk="1" hangingPunct="1">
              <a:spcBef>
                <a:spcPct val="50000"/>
              </a:spcBef>
            </a:pPr>
            <a:r>
              <a:rPr lang="en-US" altLang="en-US" sz="2800" b="1" dirty="0">
                <a:latin typeface="Comic Sans MS" panose="030F0702030302020204" pitchFamily="66" charset="0"/>
              </a:rPr>
              <a:t>-1 </a:t>
            </a:r>
            <a:r>
              <a:rPr lang="en-US" altLang="en-US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&lt;</a:t>
            </a:r>
            <a:r>
              <a:rPr lang="en-US" altLang="en-US" sz="2800" b="1" dirty="0">
                <a:latin typeface="Comic Sans MS" panose="030F0702030302020204" pitchFamily="66" charset="0"/>
              </a:rPr>
              <a:t> 1</a:t>
            </a: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5276" y="5036890"/>
            <a:ext cx="2247899" cy="1169541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</a:pPr>
            <a:r>
              <a:rPr lang="en-US" altLang="en-US" sz="2800" b="1" dirty="0">
                <a:latin typeface="Comic Sans MS" panose="030F0702030302020204" pitchFamily="66" charset="0"/>
              </a:rPr>
              <a:t>-3 and -4</a:t>
            </a:r>
          </a:p>
          <a:p>
            <a:pPr marL="514350" indent="-514350" eaLnBrk="1" hangingPunct="1">
              <a:spcBef>
                <a:spcPct val="50000"/>
              </a:spcBef>
            </a:pPr>
            <a:r>
              <a:rPr lang="en-US" altLang="en-US" sz="2800" b="1" dirty="0">
                <a:latin typeface="Comic Sans MS" panose="030F0702030302020204" pitchFamily="66" charset="0"/>
              </a:rPr>
              <a:t>-4 </a:t>
            </a:r>
            <a:r>
              <a:rPr lang="en-US" altLang="en-US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&lt;</a:t>
            </a:r>
            <a:r>
              <a:rPr lang="en-US" altLang="en-US" sz="2800" b="1" dirty="0">
                <a:latin typeface="Comic Sans MS" panose="030F0702030302020204" pitchFamily="66" charset="0"/>
              </a:rPr>
              <a:t> -3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6" y="5065465"/>
            <a:ext cx="1752599" cy="1169541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</a:pPr>
            <a:r>
              <a:rPr lang="en-US" altLang="en-US" sz="2800" b="1" dirty="0">
                <a:latin typeface="Comic Sans MS" panose="030F0702030302020204" pitchFamily="66" charset="0"/>
              </a:rPr>
              <a:t>-2 and 0 </a:t>
            </a:r>
          </a:p>
          <a:p>
            <a:pPr marL="514350" indent="-514350" eaLnBrk="1" hangingPunct="1">
              <a:spcBef>
                <a:spcPct val="50000"/>
              </a:spcBef>
            </a:pPr>
            <a:r>
              <a:rPr lang="en-US" altLang="en-US" sz="2800" b="1" dirty="0">
                <a:latin typeface="Comic Sans MS" panose="030F0702030302020204" pitchFamily="66" charset="0"/>
              </a:rPr>
              <a:t> -2 </a:t>
            </a:r>
            <a:r>
              <a:rPr lang="en-US" altLang="en-US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&lt;</a:t>
            </a:r>
            <a:r>
              <a:rPr lang="en-US" altLang="en-US" sz="2800" b="1" dirty="0">
                <a:latin typeface="Comic Sans MS" panose="030F0702030302020204" pitchFamily="66" charset="0"/>
              </a:rPr>
              <a:t> 0</a:t>
            </a: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1" y="5046415"/>
            <a:ext cx="2276474" cy="1169541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</a:pPr>
            <a:r>
              <a:rPr lang="en-US" altLang="en-US" sz="2800" b="1" dirty="0">
                <a:latin typeface="Comic Sans MS" panose="030F0702030302020204" pitchFamily="66" charset="0"/>
              </a:rPr>
              <a:t>-2 and -3</a:t>
            </a:r>
          </a:p>
          <a:p>
            <a:pPr marL="514350" indent="-514350" eaLnBrk="1" hangingPunct="1">
              <a:spcBef>
                <a:spcPct val="50000"/>
              </a:spcBef>
            </a:pPr>
            <a:r>
              <a:rPr lang="en-US" altLang="en-US" sz="2800" b="1" dirty="0">
                <a:latin typeface="Comic Sans MS" panose="030F0702030302020204" pitchFamily="66" charset="0"/>
              </a:rPr>
              <a:t>-3 </a:t>
            </a:r>
            <a:r>
              <a:rPr lang="en-US" altLang="en-US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&lt;</a:t>
            </a:r>
            <a:r>
              <a:rPr lang="en-US" altLang="en-US" sz="2800" b="1" dirty="0">
                <a:latin typeface="Comic Sans MS" panose="030F0702030302020204" pitchFamily="66" charset="0"/>
              </a:rPr>
              <a:t> -2</a:t>
            </a:r>
          </a:p>
        </p:txBody>
      </p:sp>
      <p:sp>
        <p:nvSpPr>
          <p:cNvPr id="14" name="Thought Bubble: Cloud 7">
            <a:extLst>
              <a:ext uri="{FF2B5EF4-FFF2-40B4-BE49-F238E27FC236}">
                <a16:creationId xmlns:a16="http://schemas.microsoft.com/office/drawing/2014/main" id="{6265E9D7-E56C-40F5-A607-5D6707CB598E}"/>
              </a:ext>
            </a:extLst>
          </p:cNvPr>
          <p:cNvSpPr/>
          <p:nvPr/>
        </p:nvSpPr>
        <p:spPr>
          <a:xfrm>
            <a:off x="666750" y="1962150"/>
            <a:ext cx="10925175" cy="1390650"/>
          </a:xfrm>
          <a:prstGeom prst="cloudCallout">
            <a:avLst>
              <a:gd name="adj1" fmla="val 41619"/>
              <a:gd name="adj2" fmla="val -4867"/>
            </a:avLst>
          </a:prstGeom>
          <a:solidFill>
            <a:schemeClr val="bg1"/>
          </a:solidFill>
          <a:ln w="25400">
            <a:solidFill>
              <a:srgbClr val="DE44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As we move to the left the numbers getting smaller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Every negative is smaller than positive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Negative numbers are smaller than zero</a:t>
            </a:r>
          </a:p>
        </p:txBody>
      </p:sp>
    </p:spTree>
    <p:extLst>
      <p:ext uri="{BB962C8B-B14F-4D97-AF65-F5344CB8AC3E}">
        <p14:creationId xmlns:p14="http://schemas.microsoft.com/office/powerpoint/2010/main" val="3296262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3181350"/>
            <a:ext cx="11534774" cy="923320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 dirty="0">
                <a:latin typeface="Comic Sans MS" panose="030F0702030302020204" pitchFamily="66" charset="0"/>
              </a:rPr>
              <a:t> </a:t>
            </a:r>
            <a:r>
              <a:rPr lang="en-US" altLang="en-US" sz="5400" b="1" dirty="0">
                <a:solidFill>
                  <a:srgbClr val="C85C12"/>
                </a:solidFill>
                <a:latin typeface="Comic Sans MS" panose="030F0702030302020204" pitchFamily="66" charset="0"/>
              </a:rPr>
              <a:t>&gt;</a:t>
            </a:r>
            <a:r>
              <a:rPr lang="en-US" altLang="en-US" sz="5400" b="1" dirty="0">
                <a:latin typeface="Comic Sans MS" panose="030F0702030302020204" pitchFamily="66" charset="0"/>
              </a:rPr>
              <a:t> </a:t>
            </a:r>
            <a:r>
              <a:rPr lang="en-US" altLang="en-US" sz="3600" b="1" dirty="0">
                <a:latin typeface="Comic Sans MS" panose="030F0702030302020204" pitchFamily="66" charset="0"/>
              </a:rPr>
              <a:t>(greater than) </a:t>
            </a:r>
            <a:r>
              <a:rPr lang="en-US" altLang="en-US" sz="5400" b="1" dirty="0">
                <a:latin typeface="Comic Sans MS" panose="030F0702030302020204" pitchFamily="66" charset="0"/>
              </a:rPr>
              <a:t>    </a:t>
            </a:r>
            <a:r>
              <a:rPr lang="en-US" altLang="en-US" sz="5400" b="1" dirty="0">
                <a:solidFill>
                  <a:srgbClr val="C85C12"/>
                </a:solidFill>
                <a:latin typeface="Comic Sans MS" panose="030F0702030302020204" pitchFamily="66" charset="0"/>
              </a:rPr>
              <a:t>&lt;</a:t>
            </a:r>
            <a:r>
              <a:rPr lang="en-US" altLang="en-US" sz="3600" b="1" dirty="0">
                <a:latin typeface="Comic Sans MS" panose="030F0702030302020204" pitchFamily="66" charset="0"/>
              </a:rPr>
              <a:t>(less than)</a:t>
            </a:r>
            <a:endParaRPr lang="en-US" altLang="en-US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6" y="1160215"/>
            <a:ext cx="11839574" cy="2000538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AutoNum type="arabicPlain" startAt="3"/>
            </a:pPr>
            <a:r>
              <a:rPr lang="en-US" altLang="en-US" sz="2800" b="1" dirty="0">
                <a:latin typeface="Comic Sans MS" panose="030F0702030302020204" pitchFamily="66" charset="0"/>
              </a:rPr>
              <a:t>  5     15   11    -5    -4     -3   -2    0    -3     -8     2</a:t>
            </a:r>
          </a:p>
          <a:p>
            <a:pPr marL="514350" indent="-514350" eaLnBrk="1" hangingPunct="1">
              <a:spcBef>
                <a:spcPct val="50000"/>
              </a:spcBef>
            </a:pPr>
            <a:r>
              <a:rPr lang="en-US" altLang="en-US" sz="2800" b="1" dirty="0">
                <a:latin typeface="Comic Sans MS" panose="030F0702030302020204" pitchFamily="66" charset="0"/>
              </a:rPr>
              <a:t>-8  -12   23   -3   121   -45   -39   -38  -3   -13    43    49</a:t>
            </a:r>
          </a:p>
          <a:p>
            <a:pPr marL="514350" indent="-514350" eaLnBrk="1" hangingPunct="1">
              <a:spcBef>
                <a:spcPct val="50000"/>
              </a:spcBef>
            </a:pPr>
            <a:r>
              <a:rPr lang="en-US" altLang="en-US" sz="2800" b="1" dirty="0">
                <a:latin typeface="Comic Sans MS" panose="030F0702030302020204" pitchFamily="66" charset="0"/>
              </a:rPr>
              <a:t>-2   -12   0   32    -15   0      -3    -4     25   -3    0     5  </a:t>
            </a:r>
          </a:p>
          <a:p>
            <a:pPr marL="514350" indent="-514350" eaLnBrk="1" hangingPunct="1">
              <a:spcBef>
                <a:spcPct val="50000"/>
              </a:spcBef>
            </a:pPr>
            <a:endParaRPr lang="en-US" altLang="en-US" sz="800" b="1" dirty="0">
              <a:latin typeface="Comic Sans MS" panose="030F0702030302020204" pitchFamily="66" charset="0"/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 rot="16200000" flipH="1">
            <a:off x="1252537" y="2071686"/>
            <a:ext cx="1847851" cy="285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 rot="16200000" flipH="1">
            <a:off x="3043237" y="2109786"/>
            <a:ext cx="1847851" cy="285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 rot="16200000" flipH="1">
            <a:off x="5310187" y="2166936"/>
            <a:ext cx="1847851" cy="285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εία γραμμή σύνδεσης"/>
          <p:cNvCxnSpPr/>
          <p:nvPr/>
        </p:nvCxnSpPr>
        <p:spPr>
          <a:xfrm rot="16200000" flipH="1">
            <a:off x="7291387" y="2109786"/>
            <a:ext cx="1847851" cy="285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εία γραμμή σύνδεσης"/>
          <p:cNvCxnSpPr/>
          <p:nvPr/>
        </p:nvCxnSpPr>
        <p:spPr>
          <a:xfrm rot="16200000" flipH="1">
            <a:off x="9339262" y="2090736"/>
            <a:ext cx="1847851" cy="285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6" y="4636840"/>
            <a:ext cx="11991974" cy="2000538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AutoNum type="arabicPlain" startAt="3"/>
            </a:pPr>
            <a:r>
              <a:rPr lang="en-US" altLang="en-US" sz="2800" b="1" dirty="0">
                <a:latin typeface="Comic Sans MS" panose="030F0702030302020204" pitchFamily="66" charset="0"/>
              </a:rPr>
              <a:t>  -5     -15   11    -5    4     3   -2    0    -2     -8     2</a:t>
            </a:r>
          </a:p>
          <a:p>
            <a:pPr marL="514350" indent="-514350" eaLnBrk="1" hangingPunct="1">
              <a:spcBef>
                <a:spcPct val="50000"/>
              </a:spcBef>
            </a:pPr>
            <a:r>
              <a:rPr lang="en-US" altLang="en-US" sz="2800" b="1" dirty="0">
                <a:latin typeface="Comic Sans MS" panose="030F0702030302020204" pitchFamily="66" charset="0"/>
              </a:rPr>
              <a:t>-8  -12    23   -4   121   -42   -39  -35  3   -13    43    49</a:t>
            </a:r>
          </a:p>
          <a:p>
            <a:pPr marL="514350" indent="-514350" eaLnBrk="1" hangingPunct="1">
              <a:spcBef>
                <a:spcPct val="50000"/>
              </a:spcBef>
            </a:pPr>
            <a:r>
              <a:rPr lang="en-US" altLang="en-US" sz="2800" b="1" dirty="0">
                <a:latin typeface="Comic Sans MS" panose="030F0702030302020204" pitchFamily="66" charset="0"/>
              </a:rPr>
              <a:t>-2   -12    0   32    -11   0      -2    -4    25   -3    0     5  </a:t>
            </a:r>
          </a:p>
          <a:p>
            <a:pPr marL="514350" indent="-514350" eaLnBrk="1" hangingPunct="1">
              <a:spcBef>
                <a:spcPct val="50000"/>
              </a:spcBef>
            </a:pPr>
            <a:endParaRPr lang="en-US" altLang="en-US" sz="8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19 - Ευθεία γραμμή σύνδεσης"/>
          <p:cNvCxnSpPr/>
          <p:nvPr/>
        </p:nvCxnSpPr>
        <p:spPr>
          <a:xfrm rot="16200000" flipH="1">
            <a:off x="9158287" y="5634036"/>
            <a:ext cx="1847851" cy="285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εία γραμμή σύνδεσης"/>
          <p:cNvCxnSpPr/>
          <p:nvPr/>
        </p:nvCxnSpPr>
        <p:spPr>
          <a:xfrm rot="16200000" flipH="1">
            <a:off x="7253287" y="5586411"/>
            <a:ext cx="1847851" cy="285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εία γραμμή σύνδεσης"/>
          <p:cNvCxnSpPr/>
          <p:nvPr/>
        </p:nvCxnSpPr>
        <p:spPr>
          <a:xfrm rot="16200000" flipH="1">
            <a:off x="5262562" y="5576886"/>
            <a:ext cx="1847851" cy="285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εία γραμμή σύνδεσης"/>
          <p:cNvCxnSpPr/>
          <p:nvPr/>
        </p:nvCxnSpPr>
        <p:spPr>
          <a:xfrm rot="16200000" flipH="1">
            <a:off x="3128962" y="5557836"/>
            <a:ext cx="1847851" cy="285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εία γραμμή σύνδεσης"/>
          <p:cNvCxnSpPr/>
          <p:nvPr/>
        </p:nvCxnSpPr>
        <p:spPr>
          <a:xfrm rot="16200000" flipH="1">
            <a:off x="1081087" y="5538786"/>
            <a:ext cx="1847851" cy="285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MARTInkShape-18">
            <a:extLst>
              <a:ext uri="{FF2B5EF4-FFF2-40B4-BE49-F238E27FC236}">
                <a16:creationId xmlns:a16="http://schemas.microsoft.com/office/drawing/2014/main" id="{6B042CEF-D0E5-4206-AB4B-7C2EFDA606D8}"/>
              </a:ext>
            </a:extLst>
          </p:cNvPr>
          <p:cNvSpPr/>
          <p:nvPr/>
        </p:nvSpPr>
        <p:spPr>
          <a:xfrm>
            <a:off x="5524500" y="7846219"/>
            <a:ext cx="1" cy="11907"/>
          </a:xfrm>
          <a:custGeom>
            <a:avLst/>
            <a:gdLst/>
            <a:ahLst/>
            <a:cxnLst/>
            <a:rect l="0" t="0" r="0" b="0"/>
            <a:pathLst>
              <a:path w="1" h="11907">
                <a:moveTo>
                  <a:pt x="0" y="0"/>
                </a:moveTo>
                <a:lnTo>
                  <a:pt x="0" y="1190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11534774" cy="923320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400" b="1" dirty="0">
                <a:latin typeface="Comic Sans MS" panose="030F0702030302020204" pitchFamily="66" charset="0"/>
              </a:rPr>
              <a:t>Put the sign </a:t>
            </a:r>
            <a:r>
              <a:rPr lang="en-US" altLang="en-US" sz="5400" b="1" dirty="0">
                <a:solidFill>
                  <a:srgbClr val="C85C12"/>
                </a:solidFill>
                <a:latin typeface="Comic Sans MS" panose="030F0702030302020204" pitchFamily="66" charset="0"/>
              </a:rPr>
              <a:t>&gt;</a:t>
            </a:r>
            <a:r>
              <a:rPr lang="en-US" altLang="en-US" sz="5400" b="1" dirty="0">
                <a:latin typeface="Comic Sans MS" panose="030F0702030302020204" pitchFamily="66" charset="0"/>
              </a:rPr>
              <a:t> or </a:t>
            </a:r>
            <a:r>
              <a:rPr lang="en-US" altLang="en-US" sz="5400" b="1" dirty="0">
                <a:solidFill>
                  <a:srgbClr val="C85C12"/>
                </a:solidFill>
                <a:latin typeface="Comic Sans MS" panose="030F0702030302020204" pitchFamily="66" charset="0"/>
              </a:rPr>
              <a:t>&lt;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1718F1B4-5570-4EA4-8816-FDC02A5AF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89" y="136525"/>
            <a:ext cx="3725262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C85C12"/>
                </a:solidFill>
                <a:latin typeface="Comic Sans MS" panose="030F0702030302020204" pitchFamily="66" charset="0"/>
              </a:rPr>
              <a:t>Integers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62FEF11A-0F36-4108-AA00-FB80F28C5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772" y="136524"/>
            <a:ext cx="6327228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LI. Learn the meaning of integers numbers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SC. Add and subtract in number line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C85C12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4285FA-9DED-44C5-9B57-D7650243915F}"/>
              </a:ext>
            </a:extLst>
          </p:cNvPr>
          <p:cNvCxnSpPr>
            <a:cxnSpLocks/>
          </p:cNvCxnSpPr>
          <p:nvPr/>
        </p:nvCxnSpPr>
        <p:spPr>
          <a:xfrm flipV="1">
            <a:off x="141889" y="828675"/>
            <a:ext cx="2744186" cy="15727"/>
          </a:xfrm>
          <a:prstGeom prst="line">
            <a:avLst/>
          </a:prstGeom>
          <a:ln w="38100">
            <a:solidFill>
              <a:srgbClr val="DE4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2" name="Picture 4" descr="Integer Number Line (solutions, examples, video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1019176"/>
            <a:ext cx="11582400" cy="5448300"/>
          </a:xfrm>
          <a:prstGeom prst="rect">
            <a:avLst/>
          </a:prstGeom>
          <a:noFill/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6" y="1089433"/>
            <a:ext cx="11534774" cy="830987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latin typeface="Comic Sans MS" panose="030F0702030302020204" pitchFamily="66" charset="0"/>
              </a:rPr>
              <a:t>Add Subtract integers in number line</a:t>
            </a:r>
          </a:p>
        </p:txBody>
      </p:sp>
      <p:sp>
        <p:nvSpPr>
          <p:cNvPr id="13" name="Thought Bubble: Cloud 7">
            <a:extLst>
              <a:ext uri="{FF2B5EF4-FFF2-40B4-BE49-F238E27FC236}">
                <a16:creationId xmlns:a16="http://schemas.microsoft.com/office/drawing/2014/main" id="{6265E9D7-E56C-40F5-A607-5D6707CB598E}"/>
              </a:ext>
            </a:extLst>
          </p:cNvPr>
          <p:cNvSpPr/>
          <p:nvPr/>
        </p:nvSpPr>
        <p:spPr>
          <a:xfrm>
            <a:off x="8229600" y="4581525"/>
            <a:ext cx="3419475" cy="2000250"/>
          </a:xfrm>
          <a:prstGeom prst="cloudCallout">
            <a:avLst>
              <a:gd name="adj1" fmla="val 41619"/>
              <a:gd name="adj2" fmla="val -4867"/>
            </a:avLst>
          </a:prstGeom>
          <a:solidFill>
            <a:schemeClr val="bg1"/>
          </a:solidFill>
          <a:ln w="25400">
            <a:solidFill>
              <a:srgbClr val="DE44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add =go right</a:t>
            </a:r>
          </a:p>
          <a:p>
            <a:pPr algn="ctr"/>
            <a:r>
              <a:rPr lang="en-GB" sz="2000" b="1" dirty="0">
                <a:solidFill>
                  <a:srgbClr val="466C38"/>
                </a:solidFill>
                <a:latin typeface="Comic Sans MS" panose="030F0702030302020204" pitchFamily="66" charset="0"/>
              </a:rPr>
              <a:t>Point in number 2 and move 2  to the 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right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771525" y="5086350"/>
            <a:ext cx="3174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latin typeface="Comic Sans MS" pitchFamily="66" charset="0"/>
              </a:rPr>
              <a:t>2 + 2 = </a:t>
            </a:r>
            <a:r>
              <a:rPr lang="en-GB" sz="5400" dirty="0">
                <a:solidFill>
                  <a:srgbClr val="FF0000"/>
                </a:solidFill>
                <a:latin typeface="Comic Sans MS" pitchFamily="66" charset="0"/>
              </a:rPr>
              <a:t>4 </a:t>
            </a:r>
          </a:p>
        </p:txBody>
      </p:sp>
      <p:sp>
        <p:nvSpPr>
          <p:cNvPr id="12" name="11 - Διάγραμμα ροής: Παραπομπή"/>
          <p:cNvSpPr/>
          <p:nvPr/>
        </p:nvSpPr>
        <p:spPr>
          <a:xfrm>
            <a:off x="7953375" y="3676650"/>
            <a:ext cx="457200" cy="45720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16 - Στεφάνη"/>
          <p:cNvSpPr/>
          <p:nvPr/>
        </p:nvSpPr>
        <p:spPr>
          <a:xfrm>
            <a:off x="8267700" y="3552825"/>
            <a:ext cx="1028700" cy="390525"/>
          </a:xfrm>
          <a:prstGeom prst="blockArc">
            <a:avLst>
              <a:gd name="adj1" fmla="val 10858264"/>
              <a:gd name="adj2" fmla="val 0"/>
              <a:gd name="adj3" fmla="val 25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17 - Στεφάνη"/>
          <p:cNvSpPr/>
          <p:nvPr/>
        </p:nvSpPr>
        <p:spPr>
          <a:xfrm>
            <a:off x="9201150" y="3533775"/>
            <a:ext cx="1028700" cy="390525"/>
          </a:xfrm>
          <a:prstGeom prst="blockArc">
            <a:avLst>
              <a:gd name="adj1" fmla="val 10858264"/>
              <a:gd name="adj2" fmla="val 0"/>
              <a:gd name="adj3" fmla="val 25000"/>
            </a:avLst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62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1718F1B4-5570-4EA4-8816-FDC02A5AF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89" y="136525"/>
            <a:ext cx="3725262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C85C12"/>
                </a:solidFill>
                <a:latin typeface="Comic Sans MS" panose="030F0702030302020204" pitchFamily="66" charset="0"/>
              </a:rPr>
              <a:t>Integers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62FEF11A-0F36-4108-AA00-FB80F28C5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772" y="136524"/>
            <a:ext cx="6327228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LI. Learn the meaning of integers numbers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SC. Add and subtract in number line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C85C12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4285FA-9DED-44C5-9B57-D7650243915F}"/>
              </a:ext>
            </a:extLst>
          </p:cNvPr>
          <p:cNvCxnSpPr>
            <a:cxnSpLocks/>
          </p:cNvCxnSpPr>
          <p:nvPr/>
        </p:nvCxnSpPr>
        <p:spPr>
          <a:xfrm flipV="1">
            <a:off x="141889" y="828675"/>
            <a:ext cx="2744186" cy="15727"/>
          </a:xfrm>
          <a:prstGeom prst="line">
            <a:avLst/>
          </a:prstGeom>
          <a:ln w="38100">
            <a:solidFill>
              <a:srgbClr val="DE4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2" name="Picture 4" descr="Integer Number Line (solutions, examples, video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152526"/>
            <a:ext cx="11582400" cy="5448300"/>
          </a:xfrm>
          <a:prstGeom prst="rect">
            <a:avLst/>
          </a:prstGeom>
          <a:noFill/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1" y="1213258"/>
            <a:ext cx="11534774" cy="830987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latin typeface="Comic Sans MS" panose="030F0702030302020204" pitchFamily="66" charset="0"/>
              </a:rPr>
              <a:t>Add Subtract integers in number line</a:t>
            </a:r>
          </a:p>
        </p:txBody>
      </p:sp>
      <p:sp>
        <p:nvSpPr>
          <p:cNvPr id="13" name="Thought Bubble: Cloud 7">
            <a:extLst>
              <a:ext uri="{FF2B5EF4-FFF2-40B4-BE49-F238E27FC236}">
                <a16:creationId xmlns:a16="http://schemas.microsoft.com/office/drawing/2014/main" id="{6265E9D7-E56C-40F5-A607-5D6707CB598E}"/>
              </a:ext>
            </a:extLst>
          </p:cNvPr>
          <p:cNvSpPr/>
          <p:nvPr/>
        </p:nvSpPr>
        <p:spPr>
          <a:xfrm>
            <a:off x="8229600" y="4581525"/>
            <a:ext cx="3419475" cy="2000250"/>
          </a:xfrm>
          <a:prstGeom prst="cloudCallout">
            <a:avLst>
              <a:gd name="adj1" fmla="val 41619"/>
              <a:gd name="adj2" fmla="val -4867"/>
            </a:avLst>
          </a:prstGeom>
          <a:solidFill>
            <a:schemeClr val="bg1"/>
          </a:solidFill>
          <a:ln w="25400">
            <a:solidFill>
              <a:srgbClr val="DE44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466C38"/>
                </a:solidFill>
                <a:latin typeface="Comic Sans MS" panose="030F0702030302020204" pitchFamily="66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add = go right</a:t>
            </a:r>
          </a:p>
          <a:p>
            <a:pPr algn="ctr"/>
            <a:r>
              <a:rPr lang="en-GB" sz="2000" b="1" dirty="0">
                <a:solidFill>
                  <a:srgbClr val="466C38"/>
                </a:solidFill>
                <a:latin typeface="Comic Sans MS" panose="030F0702030302020204" pitchFamily="66" charset="0"/>
              </a:rPr>
              <a:t>Point in number 1 and move 2 places to the 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right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771525" y="5086350"/>
            <a:ext cx="30620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latin typeface="Comic Sans MS" pitchFamily="66" charset="0"/>
              </a:rPr>
              <a:t>1 + 2 = </a:t>
            </a:r>
            <a:r>
              <a:rPr lang="en-GB" sz="5400" dirty="0">
                <a:solidFill>
                  <a:srgbClr val="FF0000"/>
                </a:solidFill>
                <a:latin typeface="Comic Sans MS" pitchFamily="66" charset="0"/>
              </a:rPr>
              <a:t>3 </a:t>
            </a:r>
          </a:p>
        </p:txBody>
      </p:sp>
      <p:sp>
        <p:nvSpPr>
          <p:cNvPr id="12" name="11 - Διάγραμμα ροής: Παραπομπή"/>
          <p:cNvSpPr/>
          <p:nvPr/>
        </p:nvSpPr>
        <p:spPr>
          <a:xfrm>
            <a:off x="6886575" y="3800475"/>
            <a:ext cx="457200" cy="45720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16 - Στεφάνη"/>
          <p:cNvSpPr/>
          <p:nvPr/>
        </p:nvSpPr>
        <p:spPr>
          <a:xfrm>
            <a:off x="7162800" y="3676650"/>
            <a:ext cx="1028700" cy="390525"/>
          </a:xfrm>
          <a:prstGeom prst="blockArc">
            <a:avLst>
              <a:gd name="adj1" fmla="val 10858264"/>
              <a:gd name="adj2" fmla="val 0"/>
              <a:gd name="adj3" fmla="val 25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17 - Στεφάνη"/>
          <p:cNvSpPr/>
          <p:nvPr/>
        </p:nvSpPr>
        <p:spPr>
          <a:xfrm>
            <a:off x="8201025" y="3705225"/>
            <a:ext cx="1028700" cy="390525"/>
          </a:xfrm>
          <a:prstGeom prst="blockArc">
            <a:avLst>
              <a:gd name="adj1" fmla="val 10858264"/>
              <a:gd name="adj2" fmla="val 0"/>
              <a:gd name="adj3" fmla="val 25000"/>
            </a:avLst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62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1718F1B4-5570-4EA4-8816-FDC02A5AF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89" y="136525"/>
            <a:ext cx="3725262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C85C12"/>
                </a:solidFill>
                <a:latin typeface="Comic Sans MS" panose="030F0702030302020204" pitchFamily="66" charset="0"/>
              </a:rPr>
              <a:t>Integers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62FEF11A-0F36-4108-AA00-FB80F28C5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772" y="136524"/>
            <a:ext cx="6327228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LI. Learn the meaning of integers numbers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SC. Add and subtract in number line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C85C12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4285FA-9DED-44C5-9B57-D7650243915F}"/>
              </a:ext>
            </a:extLst>
          </p:cNvPr>
          <p:cNvCxnSpPr>
            <a:cxnSpLocks/>
          </p:cNvCxnSpPr>
          <p:nvPr/>
        </p:nvCxnSpPr>
        <p:spPr>
          <a:xfrm flipV="1">
            <a:off x="141889" y="828675"/>
            <a:ext cx="2744186" cy="15727"/>
          </a:xfrm>
          <a:prstGeom prst="line">
            <a:avLst/>
          </a:prstGeom>
          <a:ln w="38100">
            <a:solidFill>
              <a:srgbClr val="DE4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2" name="Picture 4" descr="Integer Number Line (solutions, examples, video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1181100"/>
            <a:ext cx="11582400" cy="5448300"/>
          </a:xfrm>
          <a:prstGeom prst="rect">
            <a:avLst/>
          </a:prstGeom>
          <a:noFill/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1" y="1213258"/>
            <a:ext cx="11534774" cy="830987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latin typeface="Comic Sans MS" panose="030F0702030302020204" pitchFamily="66" charset="0"/>
              </a:rPr>
              <a:t>Add Subtract integers in number line</a:t>
            </a:r>
          </a:p>
        </p:txBody>
      </p:sp>
      <p:sp>
        <p:nvSpPr>
          <p:cNvPr id="13" name="Thought Bubble: Cloud 7">
            <a:extLst>
              <a:ext uri="{FF2B5EF4-FFF2-40B4-BE49-F238E27FC236}">
                <a16:creationId xmlns:a16="http://schemas.microsoft.com/office/drawing/2014/main" id="{6265E9D7-E56C-40F5-A607-5D6707CB598E}"/>
              </a:ext>
            </a:extLst>
          </p:cNvPr>
          <p:cNvSpPr/>
          <p:nvPr/>
        </p:nvSpPr>
        <p:spPr>
          <a:xfrm>
            <a:off x="8229600" y="4581525"/>
            <a:ext cx="3419475" cy="2000250"/>
          </a:xfrm>
          <a:prstGeom prst="cloudCallout">
            <a:avLst>
              <a:gd name="adj1" fmla="val 41619"/>
              <a:gd name="adj2" fmla="val -4867"/>
            </a:avLst>
          </a:prstGeom>
          <a:solidFill>
            <a:schemeClr val="bg1"/>
          </a:solidFill>
          <a:ln w="25400">
            <a:solidFill>
              <a:srgbClr val="DE44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Add = go right</a:t>
            </a:r>
          </a:p>
          <a:p>
            <a:pPr algn="ctr"/>
            <a:r>
              <a:rPr lang="en-GB" sz="2000" b="1" dirty="0">
                <a:solidFill>
                  <a:srgbClr val="466C38"/>
                </a:solidFill>
                <a:latin typeface="Comic Sans MS" panose="030F0702030302020204" pitchFamily="66" charset="0"/>
              </a:rPr>
              <a:t>Point in number 5 and move 10 to the 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right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771525" y="5086350"/>
            <a:ext cx="3796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latin typeface="Comic Sans MS" pitchFamily="66" charset="0"/>
              </a:rPr>
              <a:t>5 + 10 = </a:t>
            </a:r>
            <a:r>
              <a:rPr lang="en-GB" sz="5400" dirty="0">
                <a:solidFill>
                  <a:srgbClr val="FF0000"/>
                </a:solidFill>
                <a:latin typeface="Comic Sans MS" pitchFamily="66" charset="0"/>
              </a:rPr>
              <a:t>15 </a:t>
            </a:r>
          </a:p>
        </p:txBody>
      </p:sp>
      <p:sp>
        <p:nvSpPr>
          <p:cNvPr id="12" name="11 - Διάγραμμα ροής: Παραπομπή"/>
          <p:cNvSpPr/>
          <p:nvPr/>
        </p:nvSpPr>
        <p:spPr>
          <a:xfrm>
            <a:off x="6791325" y="3790950"/>
            <a:ext cx="457200" cy="45720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16 - Στεφάνη"/>
          <p:cNvSpPr/>
          <p:nvPr/>
        </p:nvSpPr>
        <p:spPr>
          <a:xfrm>
            <a:off x="7077075" y="3686175"/>
            <a:ext cx="1028700" cy="390525"/>
          </a:xfrm>
          <a:prstGeom prst="blockArc">
            <a:avLst>
              <a:gd name="adj1" fmla="val 10858264"/>
              <a:gd name="adj2" fmla="val 0"/>
              <a:gd name="adj3" fmla="val 25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17 - Στεφάνη"/>
          <p:cNvSpPr/>
          <p:nvPr/>
        </p:nvSpPr>
        <p:spPr>
          <a:xfrm>
            <a:off x="8134350" y="3667125"/>
            <a:ext cx="1028700" cy="390525"/>
          </a:xfrm>
          <a:prstGeom prst="blockArc">
            <a:avLst>
              <a:gd name="adj1" fmla="val 10858264"/>
              <a:gd name="adj2" fmla="val 0"/>
              <a:gd name="adj3" fmla="val 25000"/>
            </a:avLst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6819899" y="4391025"/>
            <a:ext cx="3905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itchFamily="66" charset="0"/>
              </a:rPr>
              <a:t>5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1190624" y="4276725"/>
            <a:ext cx="88582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itchFamily="66" charset="0"/>
              </a:rPr>
              <a:t>-20</a:t>
            </a:r>
          </a:p>
        </p:txBody>
      </p:sp>
      <p:sp>
        <p:nvSpPr>
          <p:cNvPr id="16" name="15 - TextBox"/>
          <p:cNvSpPr txBox="1"/>
          <p:nvPr/>
        </p:nvSpPr>
        <p:spPr>
          <a:xfrm>
            <a:off x="2305049" y="4333875"/>
            <a:ext cx="107632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itchFamily="66" charset="0"/>
              </a:rPr>
              <a:t>-15</a:t>
            </a:r>
          </a:p>
        </p:txBody>
      </p:sp>
      <p:sp>
        <p:nvSpPr>
          <p:cNvPr id="19" name="18 - TextBox"/>
          <p:cNvSpPr txBox="1"/>
          <p:nvPr/>
        </p:nvSpPr>
        <p:spPr>
          <a:xfrm>
            <a:off x="3324224" y="4305300"/>
            <a:ext cx="92392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itchFamily="66" charset="0"/>
              </a:rPr>
              <a:t>-10</a:t>
            </a:r>
          </a:p>
        </p:txBody>
      </p:sp>
      <p:sp>
        <p:nvSpPr>
          <p:cNvPr id="20" name="19 - TextBox"/>
          <p:cNvSpPr txBox="1"/>
          <p:nvPr/>
        </p:nvSpPr>
        <p:spPr>
          <a:xfrm>
            <a:off x="4371974" y="4324350"/>
            <a:ext cx="7620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itchFamily="66" charset="0"/>
              </a:rPr>
              <a:t>-5</a:t>
            </a:r>
          </a:p>
        </p:txBody>
      </p:sp>
      <p:sp>
        <p:nvSpPr>
          <p:cNvPr id="21" name="20 - TextBox"/>
          <p:cNvSpPr txBox="1"/>
          <p:nvPr/>
        </p:nvSpPr>
        <p:spPr>
          <a:xfrm>
            <a:off x="9753599" y="4305300"/>
            <a:ext cx="65722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itchFamily="66" charset="0"/>
              </a:rPr>
              <a:t>20</a:t>
            </a:r>
          </a:p>
        </p:txBody>
      </p:sp>
      <p:sp>
        <p:nvSpPr>
          <p:cNvPr id="22" name="21 - TextBox"/>
          <p:cNvSpPr txBox="1"/>
          <p:nvPr/>
        </p:nvSpPr>
        <p:spPr>
          <a:xfrm>
            <a:off x="8753474" y="4324350"/>
            <a:ext cx="65722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itchFamily="66" charset="0"/>
              </a:rPr>
              <a:t>15</a:t>
            </a:r>
          </a:p>
        </p:txBody>
      </p:sp>
      <p:sp>
        <p:nvSpPr>
          <p:cNvPr id="23" name="22 - TextBox"/>
          <p:cNvSpPr txBox="1"/>
          <p:nvPr/>
        </p:nvSpPr>
        <p:spPr>
          <a:xfrm>
            <a:off x="7639048" y="4362451"/>
            <a:ext cx="8667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itchFamily="66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296262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1718F1B4-5570-4EA4-8816-FDC02A5AF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89" y="136525"/>
            <a:ext cx="3725262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C85C12"/>
                </a:solidFill>
                <a:latin typeface="Comic Sans MS" panose="030F0702030302020204" pitchFamily="66" charset="0"/>
              </a:rPr>
              <a:t>Integers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62FEF11A-0F36-4108-AA00-FB80F28C5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772" y="136524"/>
            <a:ext cx="6327228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LI. Learn the meaning of integers numbers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SC. Add and subtract in number line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C85C12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4285FA-9DED-44C5-9B57-D7650243915F}"/>
              </a:ext>
            </a:extLst>
          </p:cNvPr>
          <p:cNvCxnSpPr>
            <a:cxnSpLocks/>
          </p:cNvCxnSpPr>
          <p:nvPr/>
        </p:nvCxnSpPr>
        <p:spPr>
          <a:xfrm flipV="1">
            <a:off x="141889" y="828675"/>
            <a:ext cx="2744186" cy="15727"/>
          </a:xfrm>
          <a:prstGeom prst="line">
            <a:avLst/>
          </a:prstGeom>
          <a:ln w="38100">
            <a:solidFill>
              <a:srgbClr val="DE4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2" name="Picture 4" descr="Integer Number Line (solutions, examples, video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152526"/>
            <a:ext cx="11582400" cy="5448300"/>
          </a:xfrm>
          <a:prstGeom prst="rect">
            <a:avLst/>
          </a:prstGeom>
          <a:noFill/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1" y="1213258"/>
            <a:ext cx="11534774" cy="830987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latin typeface="Comic Sans MS" panose="030F0702030302020204" pitchFamily="66" charset="0"/>
              </a:rPr>
              <a:t>Add Subtract integers in number line</a:t>
            </a:r>
          </a:p>
        </p:txBody>
      </p:sp>
      <p:sp>
        <p:nvSpPr>
          <p:cNvPr id="13" name="Thought Bubble: Cloud 7">
            <a:extLst>
              <a:ext uri="{FF2B5EF4-FFF2-40B4-BE49-F238E27FC236}">
                <a16:creationId xmlns:a16="http://schemas.microsoft.com/office/drawing/2014/main" id="{6265E9D7-E56C-40F5-A607-5D6707CB598E}"/>
              </a:ext>
            </a:extLst>
          </p:cNvPr>
          <p:cNvSpPr/>
          <p:nvPr/>
        </p:nvSpPr>
        <p:spPr>
          <a:xfrm>
            <a:off x="8229600" y="4581525"/>
            <a:ext cx="3419475" cy="2000250"/>
          </a:xfrm>
          <a:prstGeom prst="cloudCallout">
            <a:avLst>
              <a:gd name="adj1" fmla="val 41619"/>
              <a:gd name="adj2" fmla="val -4867"/>
            </a:avLst>
          </a:prstGeom>
          <a:solidFill>
            <a:schemeClr val="bg1"/>
          </a:solidFill>
          <a:ln w="25400">
            <a:solidFill>
              <a:srgbClr val="DE44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Add = go right</a:t>
            </a:r>
          </a:p>
          <a:p>
            <a:pPr algn="ctr"/>
            <a:r>
              <a:rPr lang="en-GB" sz="2000" b="1" dirty="0">
                <a:solidFill>
                  <a:srgbClr val="466C38"/>
                </a:solidFill>
                <a:latin typeface="Comic Sans MS" panose="030F0702030302020204" pitchFamily="66" charset="0"/>
              </a:rPr>
              <a:t>Point in number -1 and move 2 places to the 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right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771525" y="5086350"/>
            <a:ext cx="3238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latin typeface="Comic Sans MS" pitchFamily="66" charset="0"/>
              </a:rPr>
              <a:t>-1 + 2 = </a:t>
            </a:r>
            <a:r>
              <a:rPr lang="en-GB" sz="5400" dirty="0">
                <a:solidFill>
                  <a:srgbClr val="FF0000"/>
                </a:solidFill>
                <a:latin typeface="Comic Sans MS" pitchFamily="66" charset="0"/>
              </a:rPr>
              <a:t>1 </a:t>
            </a:r>
          </a:p>
        </p:txBody>
      </p:sp>
      <p:sp>
        <p:nvSpPr>
          <p:cNvPr id="12" name="11 - Διάγραμμα ροής: Παραπομπή"/>
          <p:cNvSpPr/>
          <p:nvPr/>
        </p:nvSpPr>
        <p:spPr>
          <a:xfrm>
            <a:off x="4762500" y="3771900"/>
            <a:ext cx="457200" cy="45720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16 - Στεφάνη"/>
          <p:cNvSpPr/>
          <p:nvPr/>
        </p:nvSpPr>
        <p:spPr>
          <a:xfrm>
            <a:off x="5029200" y="3638550"/>
            <a:ext cx="1028700" cy="390525"/>
          </a:xfrm>
          <a:prstGeom prst="blockArc">
            <a:avLst>
              <a:gd name="adj1" fmla="val 10858264"/>
              <a:gd name="adj2" fmla="val 0"/>
              <a:gd name="adj3" fmla="val 25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17 - Στεφάνη"/>
          <p:cNvSpPr/>
          <p:nvPr/>
        </p:nvSpPr>
        <p:spPr>
          <a:xfrm>
            <a:off x="6057900" y="3629025"/>
            <a:ext cx="1028700" cy="390525"/>
          </a:xfrm>
          <a:prstGeom prst="blockArc">
            <a:avLst>
              <a:gd name="adj1" fmla="val 10858264"/>
              <a:gd name="adj2" fmla="val 0"/>
              <a:gd name="adj3" fmla="val 25000"/>
            </a:avLst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62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1718F1B4-5570-4EA4-8816-FDC02A5AF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89" y="136525"/>
            <a:ext cx="3725262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C85C12"/>
                </a:solidFill>
                <a:latin typeface="Comic Sans MS" panose="030F0702030302020204" pitchFamily="66" charset="0"/>
              </a:rPr>
              <a:t>Integers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62FEF11A-0F36-4108-AA00-FB80F28C5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772" y="136524"/>
            <a:ext cx="6327228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LI. Learn the meaning of integers numbers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SC. Add and subtract in number line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C85C12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4285FA-9DED-44C5-9B57-D7650243915F}"/>
              </a:ext>
            </a:extLst>
          </p:cNvPr>
          <p:cNvCxnSpPr>
            <a:cxnSpLocks/>
          </p:cNvCxnSpPr>
          <p:nvPr/>
        </p:nvCxnSpPr>
        <p:spPr>
          <a:xfrm flipV="1">
            <a:off x="141889" y="828675"/>
            <a:ext cx="2744186" cy="15727"/>
          </a:xfrm>
          <a:prstGeom prst="line">
            <a:avLst/>
          </a:prstGeom>
          <a:ln w="38100">
            <a:solidFill>
              <a:srgbClr val="DE4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2" name="Picture 4" descr="Integer Number Line (solutions, examples, video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256" y="1179031"/>
            <a:ext cx="11582400" cy="5448300"/>
          </a:xfrm>
          <a:prstGeom prst="rect">
            <a:avLst/>
          </a:prstGeom>
          <a:noFill/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1" y="1213258"/>
            <a:ext cx="11534774" cy="830987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latin typeface="Comic Sans MS" panose="030F0702030302020204" pitchFamily="66" charset="0"/>
              </a:rPr>
              <a:t>Add Subtract integers in number line</a:t>
            </a:r>
          </a:p>
        </p:txBody>
      </p:sp>
      <p:sp>
        <p:nvSpPr>
          <p:cNvPr id="13" name="Thought Bubble: Cloud 7">
            <a:extLst>
              <a:ext uri="{FF2B5EF4-FFF2-40B4-BE49-F238E27FC236}">
                <a16:creationId xmlns:a16="http://schemas.microsoft.com/office/drawing/2014/main" id="{6265E9D7-E56C-40F5-A607-5D6707CB598E}"/>
              </a:ext>
            </a:extLst>
          </p:cNvPr>
          <p:cNvSpPr/>
          <p:nvPr/>
        </p:nvSpPr>
        <p:spPr>
          <a:xfrm>
            <a:off x="8229600" y="4581525"/>
            <a:ext cx="3419475" cy="2000250"/>
          </a:xfrm>
          <a:prstGeom prst="cloudCallout">
            <a:avLst>
              <a:gd name="adj1" fmla="val 41619"/>
              <a:gd name="adj2" fmla="val -4867"/>
            </a:avLst>
          </a:prstGeom>
          <a:solidFill>
            <a:schemeClr val="bg1"/>
          </a:solidFill>
          <a:ln w="25400">
            <a:solidFill>
              <a:srgbClr val="DE44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466C38"/>
                </a:solidFill>
                <a:latin typeface="Comic Sans MS" panose="030F0702030302020204" pitchFamily="66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add = go right</a:t>
            </a:r>
          </a:p>
          <a:p>
            <a:pPr algn="ctr"/>
            <a:r>
              <a:rPr lang="en-GB" sz="2000" b="1" dirty="0">
                <a:solidFill>
                  <a:srgbClr val="466C38"/>
                </a:solidFill>
                <a:latin typeface="Comic Sans MS" panose="030F0702030302020204" pitchFamily="66" charset="0"/>
              </a:rPr>
              <a:t>Point in number -4 and move 3 places to the 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right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771525" y="5086350"/>
            <a:ext cx="36391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latin typeface="Comic Sans MS" pitchFamily="66" charset="0"/>
              </a:rPr>
              <a:t>-4 + 3 = -</a:t>
            </a:r>
            <a:r>
              <a:rPr lang="en-GB" sz="5400" dirty="0">
                <a:solidFill>
                  <a:srgbClr val="FF0000"/>
                </a:solidFill>
                <a:latin typeface="Comic Sans MS" pitchFamily="66" charset="0"/>
              </a:rPr>
              <a:t>1 </a:t>
            </a:r>
          </a:p>
        </p:txBody>
      </p:sp>
      <p:sp>
        <p:nvSpPr>
          <p:cNvPr id="12" name="11 - Διάγραμμα ροής: Παραπομπή"/>
          <p:cNvSpPr/>
          <p:nvPr/>
        </p:nvSpPr>
        <p:spPr>
          <a:xfrm>
            <a:off x="1562100" y="3810000"/>
            <a:ext cx="457200" cy="45720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16 - Στεφάνη"/>
          <p:cNvSpPr/>
          <p:nvPr/>
        </p:nvSpPr>
        <p:spPr>
          <a:xfrm>
            <a:off x="1808922" y="3708124"/>
            <a:ext cx="1028700" cy="390525"/>
          </a:xfrm>
          <a:prstGeom prst="blockArc">
            <a:avLst>
              <a:gd name="adj1" fmla="val 10858264"/>
              <a:gd name="adj2" fmla="val 0"/>
              <a:gd name="adj3" fmla="val 25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17 - Στεφάνη"/>
          <p:cNvSpPr/>
          <p:nvPr/>
        </p:nvSpPr>
        <p:spPr>
          <a:xfrm>
            <a:off x="2827682" y="3698599"/>
            <a:ext cx="1028700" cy="390525"/>
          </a:xfrm>
          <a:prstGeom prst="blockArc">
            <a:avLst>
              <a:gd name="adj1" fmla="val 10858264"/>
              <a:gd name="adj2" fmla="val 0"/>
              <a:gd name="adj3" fmla="val 25000"/>
            </a:avLst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14 - Στεφάνη"/>
          <p:cNvSpPr/>
          <p:nvPr/>
        </p:nvSpPr>
        <p:spPr>
          <a:xfrm>
            <a:off x="3874603" y="3711851"/>
            <a:ext cx="1028700" cy="390525"/>
          </a:xfrm>
          <a:prstGeom prst="blockArc">
            <a:avLst>
              <a:gd name="adj1" fmla="val 10858264"/>
              <a:gd name="adj2" fmla="val 0"/>
              <a:gd name="adj3" fmla="val 25000"/>
            </a:avLst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6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1718F1B4-5570-4EA4-8816-FDC02A5AF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89" y="136525"/>
            <a:ext cx="3725262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C85C12"/>
                </a:solidFill>
                <a:latin typeface="Comic Sans MS" panose="030F0702030302020204" pitchFamily="66" charset="0"/>
              </a:rPr>
              <a:t>Integers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62FEF11A-0F36-4108-AA00-FB80F28C5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772" y="136524"/>
            <a:ext cx="6327228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LI. Learn the meaning of integers numbers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SC. Use of integers numbers in real life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C85C12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6265E9D7-E56C-40F5-A607-5D6707CB598E}"/>
              </a:ext>
            </a:extLst>
          </p:cNvPr>
          <p:cNvSpPr/>
          <p:nvPr/>
        </p:nvSpPr>
        <p:spPr>
          <a:xfrm>
            <a:off x="523876" y="1247775"/>
            <a:ext cx="10829924" cy="5610225"/>
          </a:xfrm>
          <a:prstGeom prst="cloudCallout">
            <a:avLst>
              <a:gd name="adj1" fmla="val 41619"/>
              <a:gd name="adj2" fmla="val -4867"/>
            </a:avLst>
          </a:prstGeom>
          <a:solidFill>
            <a:schemeClr val="bg1"/>
          </a:solidFill>
          <a:ln w="25400">
            <a:solidFill>
              <a:srgbClr val="DE44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466C38"/>
                </a:solidFill>
                <a:latin typeface="Comic Sans MS" panose="030F0702030302020204" pitchFamily="66" charset="0"/>
              </a:rPr>
              <a:t>Where do we meet negative numbers in real life.....</a:t>
            </a:r>
          </a:p>
          <a:p>
            <a:pPr algn="ctr"/>
            <a:r>
              <a:rPr lang="en-GB" sz="3600" b="1" dirty="0">
                <a:solidFill>
                  <a:srgbClr val="466C38"/>
                </a:solidFill>
                <a:latin typeface="Comic Sans MS" panose="030F0702030302020204" pitchFamily="66" charset="0"/>
              </a:rPr>
              <a:t>Think about it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4285FA-9DED-44C5-9B57-D7650243915F}"/>
              </a:ext>
            </a:extLst>
          </p:cNvPr>
          <p:cNvCxnSpPr>
            <a:cxnSpLocks/>
          </p:cNvCxnSpPr>
          <p:nvPr/>
        </p:nvCxnSpPr>
        <p:spPr>
          <a:xfrm flipV="1">
            <a:off x="141889" y="828675"/>
            <a:ext cx="2744186" cy="15727"/>
          </a:xfrm>
          <a:prstGeom prst="line">
            <a:avLst/>
          </a:prstGeom>
          <a:ln w="38100">
            <a:solidFill>
              <a:srgbClr val="DE4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262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1718F1B4-5570-4EA4-8816-FDC02A5AF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89" y="136525"/>
            <a:ext cx="3725262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C85C12"/>
                </a:solidFill>
                <a:latin typeface="Comic Sans MS" panose="030F0702030302020204" pitchFamily="66" charset="0"/>
              </a:rPr>
              <a:t>Integers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62FEF11A-0F36-4108-AA00-FB80F28C5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772" y="136524"/>
            <a:ext cx="6327228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LI. Learn the meaning of integers numbers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SC. Add and subtract in number line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C85C12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4285FA-9DED-44C5-9B57-D7650243915F}"/>
              </a:ext>
            </a:extLst>
          </p:cNvPr>
          <p:cNvCxnSpPr>
            <a:cxnSpLocks/>
          </p:cNvCxnSpPr>
          <p:nvPr/>
        </p:nvCxnSpPr>
        <p:spPr>
          <a:xfrm flipV="1">
            <a:off x="141889" y="828675"/>
            <a:ext cx="2744186" cy="15727"/>
          </a:xfrm>
          <a:prstGeom prst="line">
            <a:avLst/>
          </a:prstGeom>
          <a:ln w="38100">
            <a:solidFill>
              <a:srgbClr val="DE4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2" name="Picture 4" descr="Integer Number Line (solutions, examples, video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152526"/>
            <a:ext cx="11582400" cy="5448300"/>
          </a:xfrm>
          <a:prstGeom prst="rect">
            <a:avLst/>
          </a:prstGeom>
          <a:noFill/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1" y="1213258"/>
            <a:ext cx="11534774" cy="830987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latin typeface="Comic Sans MS" panose="030F0702030302020204" pitchFamily="66" charset="0"/>
              </a:rPr>
              <a:t>Add Subtract integers in number line</a:t>
            </a:r>
          </a:p>
        </p:txBody>
      </p:sp>
      <p:sp>
        <p:nvSpPr>
          <p:cNvPr id="13" name="Thought Bubble: Cloud 7">
            <a:extLst>
              <a:ext uri="{FF2B5EF4-FFF2-40B4-BE49-F238E27FC236}">
                <a16:creationId xmlns:a16="http://schemas.microsoft.com/office/drawing/2014/main" id="{6265E9D7-E56C-40F5-A607-5D6707CB598E}"/>
              </a:ext>
            </a:extLst>
          </p:cNvPr>
          <p:cNvSpPr/>
          <p:nvPr/>
        </p:nvSpPr>
        <p:spPr>
          <a:xfrm>
            <a:off x="7972425" y="4581524"/>
            <a:ext cx="3914775" cy="2276475"/>
          </a:xfrm>
          <a:prstGeom prst="cloudCallout">
            <a:avLst>
              <a:gd name="adj1" fmla="val 41619"/>
              <a:gd name="adj2" fmla="val -4867"/>
            </a:avLst>
          </a:prstGeom>
          <a:solidFill>
            <a:schemeClr val="bg1"/>
          </a:solidFill>
          <a:ln w="25400">
            <a:solidFill>
              <a:srgbClr val="DE44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= go left</a:t>
            </a:r>
          </a:p>
          <a:p>
            <a:pPr algn="ctr"/>
            <a:r>
              <a:rPr lang="en-GB" sz="2000" b="1" dirty="0">
                <a:solidFill>
                  <a:srgbClr val="466C38"/>
                </a:solidFill>
                <a:latin typeface="Comic Sans MS" panose="030F0702030302020204" pitchFamily="66" charset="0"/>
              </a:rPr>
              <a:t>Point in number 1 and move 2 places to the 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left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771525" y="5086350"/>
            <a:ext cx="31935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latin typeface="Comic Sans MS" pitchFamily="66" charset="0"/>
              </a:rPr>
              <a:t>1 - 2 = </a:t>
            </a:r>
            <a:r>
              <a:rPr lang="en-GB" sz="5400" dirty="0">
                <a:solidFill>
                  <a:srgbClr val="FF0000"/>
                </a:solidFill>
                <a:latin typeface="Comic Sans MS" pitchFamily="66" charset="0"/>
              </a:rPr>
              <a:t>-1 </a:t>
            </a:r>
          </a:p>
        </p:txBody>
      </p:sp>
      <p:sp>
        <p:nvSpPr>
          <p:cNvPr id="12" name="11 - Διάγραμμα ροής: Παραπομπή"/>
          <p:cNvSpPr/>
          <p:nvPr/>
        </p:nvSpPr>
        <p:spPr>
          <a:xfrm>
            <a:off x="6886575" y="3800475"/>
            <a:ext cx="457200" cy="45720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16 - Στεφάνη"/>
          <p:cNvSpPr/>
          <p:nvPr/>
        </p:nvSpPr>
        <p:spPr>
          <a:xfrm>
            <a:off x="6057900" y="3648075"/>
            <a:ext cx="1028700" cy="390525"/>
          </a:xfrm>
          <a:prstGeom prst="blockArc">
            <a:avLst>
              <a:gd name="adj1" fmla="val 10858264"/>
              <a:gd name="adj2" fmla="val 0"/>
              <a:gd name="adj3" fmla="val 25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17 - Στεφάνη"/>
          <p:cNvSpPr/>
          <p:nvPr/>
        </p:nvSpPr>
        <p:spPr>
          <a:xfrm>
            <a:off x="5000625" y="3648075"/>
            <a:ext cx="1028700" cy="390525"/>
          </a:xfrm>
          <a:prstGeom prst="blockArc">
            <a:avLst>
              <a:gd name="adj1" fmla="val 10858264"/>
              <a:gd name="adj2" fmla="val 0"/>
              <a:gd name="adj3" fmla="val 25000"/>
            </a:avLst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62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1718F1B4-5570-4EA4-8816-FDC02A5AF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89" y="136525"/>
            <a:ext cx="3725262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C85C12"/>
                </a:solidFill>
                <a:latin typeface="Comic Sans MS" panose="030F0702030302020204" pitchFamily="66" charset="0"/>
              </a:rPr>
              <a:t>Integers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62FEF11A-0F36-4108-AA00-FB80F28C5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772" y="136524"/>
            <a:ext cx="6327228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LI. Learn the meaning of integers numbers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SC. Add and subtract in number line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C85C12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4285FA-9DED-44C5-9B57-D7650243915F}"/>
              </a:ext>
            </a:extLst>
          </p:cNvPr>
          <p:cNvCxnSpPr>
            <a:cxnSpLocks/>
          </p:cNvCxnSpPr>
          <p:nvPr/>
        </p:nvCxnSpPr>
        <p:spPr>
          <a:xfrm flipV="1">
            <a:off x="141889" y="828675"/>
            <a:ext cx="2744186" cy="15727"/>
          </a:xfrm>
          <a:prstGeom prst="line">
            <a:avLst/>
          </a:prstGeom>
          <a:ln w="38100">
            <a:solidFill>
              <a:srgbClr val="DE4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2" name="Picture 4" descr="Integer Number Line (solutions, examples, video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152526"/>
            <a:ext cx="11582400" cy="5448300"/>
          </a:xfrm>
          <a:prstGeom prst="rect">
            <a:avLst/>
          </a:prstGeom>
          <a:noFill/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1" y="1213258"/>
            <a:ext cx="11534774" cy="830987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latin typeface="Comic Sans MS" panose="030F0702030302020204" pitchFamily="66" charset="0"/>
              </a:rPr>
              <a:t>Add Subtract integers in number line</a:t>
            </a:r>
          </a:p>
        </p:txBody>
      </p:sp>
      <p:sp>
        <p:nvSpPr>
          <p:cNvPr id="13" name="Thought Bubble: Cloud 7">
            <a:extLst>
              <a:ext uri="{FF2B5EF4-FFF2-40B4-BE49-F238E27FC236}">
                <a16:creationId xmlns:a16="http://schemas.microsoft.com/office/drawing/2014/main" id="{6265E9D7-E56C-40F5-A607-5D6707CB598E}"/>
              </a:ext>
            </a:extLst>
          </p:cNvPr>
          <p:cNvSpPr/>
          <p:nvPr/>
        </p:nvSpPr>
        <p:spPr>
          <a:xfrm>
            <a:off x="7724776" y="4581525"/>
            <a:ext cx="3924300" cy="2000250"/>
          </a:xfrm>
          <a:prstGeom prst="cloudCallout">
            <a:avLst>
              <a:gd name="adj1" fmla="val 41619"/>
              <a:gd name="adj2" fmla="val -4867"/>
            </a:avLst>
          </a:prstGeom>
          <a:solidFill>
            <a:schemeClr val="bg1"/>
          </a:solidFill>
          <a:ln w="25400">
            <a:solidFill>
              <a:srgbClr val="DE44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= go left</a:t>
            </a:r>
          </a:p>
          <a:p>
            <a:pPr algn="ctr"/>
            <a:r>
              <a:rPr lang="en-GB" sz="2000" b="1" dirty="0">
                <a:solidFill>
                  <a:srgbClr val="466C38"/>
                </a:solidFill>
                <a:latin typeface="Comic Sans MS" panose="030F0702030302020204" pitchFamily="66" charset="0"/>
              </a:rPr>
              <a:t>Point in number 3 and move 5  to the 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left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771525" y="5086350"/>
            <a:ext cx="3417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latin typeface="Comic Sans MS" pitchFamily="66" charset="0"/>
              </a:rPr>
              <a:t>3 - 5 = </a:t>
            </a:r>
            <a:r>
              <a:rPr lang="en-GB" sz="5400" dirty="0">
                <a:solidFill>
                  <a:srgbClr val="FF0000"/>
                </a:solidFill>
                <a:latin typeface="Comic Sans MS" pitchFamily="66" charset="0"/>
              </a:rPr>
              <a:t>-2 </a:t>
            </a:r>
          </a:p>
        </p:txBody>
      </p:sp>
      <p:sp>
        <p:nvSpPr>
          <p:cNvPr id="12" name="11 - Διάγραμμα ροής: Παραπομπή"/>
          <p:cNvSpPr/>
          <p:nvPr/>
        </p:nvSpPr>
        <p:spPr>
          <a:xfrm>
            <a:off x="8991600" y="3781425"/>
            <a:ext cx="457200" cy="45720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16 - Στεφάνη"/>
          <p:cNvSpPr/>
          <p:nvPr/>
        </p:nvSpPr>
        <p:spPr>
          <a:xfrm>
            <a:off x="8143875" y="3629025"/>
            <a:ext cx="1028700" cy="390525"/>
          </a:xfrm>
          <a:prstGeom prst="blockArc">
            <a:avLst>
              <a:gd name="adj1" fmla="val 10858264"/>
              <a:gd name="adj2" fmla="val 0"/>
              <a:gd name="adj3" fmla="val 25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17 - Στεφάνη"/>
          <p:cNvSpPr/>
          <p:nvPr/>
        </p:nvSpPr>
        <p:spPr>
          <a:xfrm>
            <a:off x="6038850" y="3600450"/>
            <a:ext cx="1028700" cy="390525"/>
          </a:xfrm>
          <a:prstGeom prst="blockArc">
            <a:avLst>
              <a:gd name="adj1" fmla="val 10858264"/>
              <a:gd name="adj2" fmla="val 0"/>
              <a:gd name="adj3" fmla="val 25000"/>
            </a:avLst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14 - Στεφάνη"/>
          <p:cNvSpPr/>
          <p:nvPr/>
        </p:nvSpPr>
        <p:spPr>
          <a:xfrm>
            <a:off x="7134225" y="3600450"/>
            <a:ext cx="1028700" cy="390525"/>
          </a:xfrm>
          <a:prstGeom prst="blockArc">
            <a:avLst>
              <a:gd name="adj1" fmla="val 10858264"/>
              <a:gd name="adj2" fmla="val 0"/>
              <a:gd name="adj3" fmla="val 25000"/>
            </a:avLst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15 - Στεφάνη"/>
          <p:cNvSpPr/>
          <p:nvPr/>
        </p:nvSpPr>
        <p:spPr>
          <a:xfrm>
            <a:off x="3924300" y="3581400"/>
            <a:ext cx="1028700" cy="390525"/>
          </a:xfrm>
          <a:prstGeom prst="blockArc">
            <a:avLst>
              <a:gd name="adj1" fmla="val 10858264"/>
              <a:gd name="adj2" fmla="val 0"/>
              <a:gd name="adj3" fmla="val 25000"/>
            </a:avLst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18 - Στεφάνη"/>
          <p:cNvSpPr/>
          <p:nvPr/>
        </p:nvSpPr>
        <p:spPr>
          <a:xfrm>
            <a:off x="5000625" y="3590925"/>
            <a:ext cx="1028700" cy="390525"/>
          </a:xfrm>
          <a:prstGeom prst="blockArc">
            <a:avLst>
              <a:gd name="adj1" fmla="val 10858264"/>
              <a:gd name="adj2" fmla="val 0"/>
              <a:gd name="adj3" fmla="val 25000"/>
            </a:avLst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62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1718F1B4-5570-4EA4-8816-FDC02A5AF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89" y="136525"/>
            <a:ext cx="3725262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C85C12"/>
                </a:solidFill>
                <a:latin typeface="Comic Sans MS" panose="030F0702030302020204" pitchFamily="66" charset="0"/>
              </a:rPr>
              <a:t>Integers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62FEF11A-0F36-4108-AA00-FB80F28C5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772" y="136524"/>
            <a:ext cx="6327228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LI. Learn the meaning of integers numbers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SC. Add and subtract in number line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C85C12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4285FA-9DED-44C5-9B57-D7650243915F}"/>
              </a:ext>
            </a:extLst>
          </p:cNvPr>
          <p:cNvCxnSpPr>
            <a:cxnSpLocks/>
          </p:cNvCxnSpPr>
          <p:nvPr/>
        </p:nvCxnSpPr>
        <p:spPr>
          <a:xfrm flipV="1">
            <a:off x="141889" y="828675"/>
            <a:ext cx="2744186" cy="15727"/>
          </a:xfrm>
          <a:prstGeom prst="line">
            <a:avLst/>
          </a:prstGeom>
          <a:ln w="38100">
            <a:solidFill>
              <a:srgbClr val="DE4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2" name="Picture 4" descr="Integer Number Line (solutions, examples, video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1"/>
            <a:ext cx="11582400" cy="5448300"/>
          </a:xfrm>
          <a:prstGeom prst="rect">
            <a:avLst/>
          </a:prstGeom>
          <a:noFill/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1" y="1213258"/>
            <a:ext cx="11534774" cy="830987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latin typeface="Comic Sans MS" panose="030F0702030302020204" pitchFamily="66" charset="0"/>
              </a:rPr>
              <a:t>Add Subtract integers in number line</a:t>
            </a:r>
          </a:p>
        </p:txBody>
      </p:sp>
      <p:sp>
        <p:nvSpPr>
          <p:cNvPr id="13" name="Thought Bubble: Cloud 7">
            <a:extLst>
              <a:ext uri="{FF2B5EF4-FFF2-40B4-BE49-F238E27FC236}">
                <a16:creationId xmlns:a16="http://schemas.microsoft.com/office/drawing/2014/main" id="{6265E9D7-E56C-40F5-A607-5D6707CB598E}"/>
              </a:ext>
            </a:extLst>
          </p:cNvPr>
          <p:cNvSpPr/>
          <p:nvPr/>
        </p:nvSpPr>
        <p:spPr>
          <a:xfrm>
            <a:off x="7810501" y="4629150"/>
            <a:ext cx="3924300" cy="2000250"/>
          </a:xfrm>
          <a:prstGeom prst="cloudCallout">
            <a:avLst>
              <a:gd name="adj1" fmla="val 41619"/>
              <a:gd name="adj2" fmla="val -4867"/>
            </a:avLst>
          </a:prstGeom>
          <a:solidFill>
            <a:schemeClr val="bg1"/>
          </a:solidFill>
          <a:ln w="25400">
            <a:solidFill>
              <a:srgbClr val="DE44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= go left</a:t>
            </a:r>
          </a:p>
          <a:p>
            <a:pPr algn="ctr"/>
            <a:r>
              <a:rPr lang="en-GB" sz="2000" b="1" dirty="0">
                <a:solidFill>
                  <a:srgbClr val="466C38"/>
                </a:solidFill>
                <a:latin typeface="Comic Sans MS" panose="030F0702030302020204" pitchFamily="66" charset="0"/>
              </a:rPr>
              <a:t>Point in number -2 and move 2  to the 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left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771525" y="5086350"/>
            <a:ext cx="39132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latin typeface="Comic Sans MS" pitchFamily="66" charset="0"/>
              </a:rPr>
              <a:t>-2 - 2  = </a:t>
            </a:r>
            <a:r>
              <a:rPr lang="en-GB" sz="5400" dirty="0">
                <a:solidFill>
                  <a:srgbClr val="FF0000"/>
                </a:solidFill>
                <a:latin typeface="Comic Sans MS" pitchFamily="66" charset="0"/>
              </a:rPr>
              <a:t>-4 </a:t>
            </a:r>
          </a:p>
        </p:txBody>
      </p:sp>
      <p:sp>
        <p:nvSpPr>
          <p:cNvPr id="12" name="11 - Διάγραμμα ροής: Παραπομπή"/>
          <p:cNvSpPr/>
          <p:nvPr/>
        </p:nvSpPr>
        <p:spPr>
          <a:xfrm>
            <a:off x="3686175" y="3819525"/>
            <a:ext cx="457200" cy="45720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15 - Στεφάνη"/>
          <p:cNvSpPr/>
          <p:nvPr/>
        </p:nvSpPr>
        <p:spPr>
          <a:xfrm>
            <a:off x="2847975" y="3600450"/>
            <a:ext cx="1028700" cy="390525"/>
          </a:xfrm>
          <a:prstGeom prst="blockArc">
            <a:avLst>
              <a:gd name="adj1" fmla="val 10858264"/>
              <a:gd name="adj2" fmla="val 0"/>
              <a:gd name="adj3" fmla="val 25000"/>
            </a:avLst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18 - Στεφάνη"/>
          <p:cNvSpPr/>
          <p:nvPr/>
        </p:nvSpPr>
        <p:spPr>
          <a:xfrm>
            <a:off x="1790700" y="3619500"/>
            <a:ext cx="1028700" cy="390525"/>
          </a:xfrm>
          <a:prstGeom prst="blockArc">
            <a:avLst>
              <a:gd name="adj1" fmla="val 10858264"/>
              <a:gd name="adj2" fmla="val 0"/>
              <a:gd name="adj3" fmla="val 25000"/>
            </a:avLst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62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intable Thermometer Templa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19212"/>
            <a:ext cx="4229099" cy="5538788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6" y="1232308"/>
            <a:ext cx="11534774" cy="707876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latin typeface="Comic Sans MS" panose="030F0702030302020204" pitchFamily="66" charset="0"/>
              </a:rPr>
              <a:t>Add Subtract integers in thermometer 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1718F1B4-5570-4EA4-8816-FDC02A5AF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725262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C85C12"/>
                </a:solidFill>
                <a:latin typeface="Comic Sans MS" panose="030F0702030302020204" pitchFamily="66" charset="0"/>
              </a:rPr>
              <a:t>Integers</a:t>
            </a:r>
          </a:p>
        </p:txBody>
      </p:sp>
      <p:cxnSp>
        <p:nvCxnSpPr>
          <p:cNvPr id="5" name="Straight Connector 10">
            <a:extLst>
              <a:ext uri="{FF2B5EF4-FFF2-40B4-BE49-F238E27FC236}">
                <a16:creationId xmlns:a16="http://schemas.microsoft.com/office/drawing/2014/main" id="{FB4285FA-9DED-44C5-9B57-D7650243915F}"/>
              </a:ext>
            </a:extLst>
          </p:cNvPr>
          <p:cNvCxnSpPr>
            <a:cxnSpLocks/>
          </p:cNvCxnSpPr>
          <p:nvPr/>
        </p:nvCxnSpPr>
        <p:spPr>
          <a:xfrm flipV="1">
            <a:off x="0" y="742950"/>
            <a:ext cx="2744186" cy="15727"/>
          </a:xfrm>
          <a:prstGeom prst="line">
            <a:avLst/>
          </a:prstGeom>
          <a:ln w="38100">
            <a:solidFill>
              <a:srgbClr val="DE4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1" y="2070508"/>
            <a:ext cx="3305174" cy="646321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Comic Sans MS" panose="030F0702030302020204" pitchFamily="66" charset="0"/>
              </a:rPr>
              <a:t>30 +20 =50</a:t>
            </a:r>
          </a:p>
        </p:txBody>
      </p:sp>
      <p:sp>
        <p:nvSpPr>
          <p:cNvPr id="8" name="7 - Βέλος προς τα επάνω"/>
          <p:cNvSpPr/>
          <p:nvPr/>
        </p:nvSpPr>
        <p:spPr>
          <a:xfrm>
            <a:off x="3048000" y="2324100"/>
            <a:ext cx="552450" cy="12954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hought Bubble: Cloud 7">
            <a:extLst>
              <a:ext uri="{FF2B5EF4-FFF2-40B4-BE49-F238E27FC236}">
                <a16:creationId xmlns:a16="http://schemas.microsoft.com/office/drawing/2014/main" id="{6265E9D7-E56C-40F5-A607-5D6707CB598E}"/>
              </a:ext>
            </a:extLst>
          </p:cNvPr>
          <p:cNvSpPr/>
          <p:nvPr/>
        </p:nvSpPr>
        <p:spPr>
          <a:xfrm>
            <a:off x="3571876" y="2371724"/>
            <a:ext cx="2676524" cy="1285875"/>
          </a:xfrm>
          <a:prstGeom prst="cloudCallout">
            <a:avLst>
              <a:gd name="adj1" fmla="val 41619"/>
              <a:gd name="adj2" fmla="val -4867"/>
            </a:avLst>
          </a:prstGeom>
          <a:solidFill>
            <a:schemeClr val="bg1"/>
          </a:solidFill>
          <a:ln w="25400">
            <a:solidFill>
              <a:srgbClr val="DE44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Go up when you add</a:t>
            </a:r>
          </a:p>
        </p:txBody>
      </p:sp>
      <p:sp>
        <p:nvSpPr>
          <p:cNvPr id="10" name="Thought Bubble: Cloud 7">
            <a:extLst>
              <a:ext uri="{FF2B5EF4-FFF2-40B4-BE49-F238E27FC236}">
                <a16:creationId xmlns:a16="http://schemas.microsoft.com/office/drawing/2014/main" id="{6265E9D7-E56C-40F5-A607-5D6707CB598E}"/>
              </a:ext>
            </a:extLst>
          </p:cNvPr>
          <p:cNvSpPr/>
          <p:nvPr/>
        </p:nvSpPr>
        <p:spPr>
          <a:xfrm>
            <a:off x="3686176" y="4876799"/>
            <a:ext cx="2676524" cy="1285875"/>
          </a:xfrm>
          <a:prstGeom prst="cloudCallout">
            <a:avLst>
              <a:gd name="adj1" fmla="val 41619"/>
              <a:gd name="adj2" fmla="val -4867"/>
            </a:avLst>
          </a:prstGeom>
          <a:solidFill>
            <a:schemeClr val="bg1"/>
          </a:solidFill>
          <a:ln w="25400">
            <a:solidFill>
              <a:srgbClr val="DE44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Go down when you subtract</a:t>
            </a:r>
          </a:p>
        </p:txBody>
      </p:sp>
      <p:sp>
        <p:nvSpPr>
          <p:cNvPr id="11" name="10 - Βέλος προς τα κάτω"/>
          <p:cNvSpPr/>
          <p:nvPr/>
        </p:nvSpPr>
        <p:spPr>
          <a:xfrm>
            <a:off x="3067050" y="4524375"/>
            <a:ext cx="533400" cy="123825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11 - Διάγραμμα ροής: Παραπομπή"/>
          <p:cNvSpPr/>
          <p:nvPr/>
        </p:nvSpPr>
        <p:spPr>
          <a:xfrm>
            <a:off x="2209800" y="3743325"/>
            <a:ext cx="257175" cy="209549"/>
          </a:xfrm>
          <a:prstGeom prst="flowChartConnector">
            <a:avLst/>
          </a:prstGeom>
          <a:solidFill>
            <a:srgbClr val="C0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13 - Στεφάνη"/>
          <p:cNvSpPr/>
          <p:nvPr/>
        </p:nvSpPr>
        <p:spPr>
          <a:xfrm rot="16360941">
            <a:off x="1669256" y="3321845"/>
            <a:ext cx="909639" cy="390525"/>
          </a:xfrm>
          <a:prstGeom prst="blockArc">
            <a:avLst>
              <a:gd name="adj1" fmla="val 10874953"/>
              <a:gd name="adj2" fmla="val 0"/>
              <a:gd name="adj3" fmla="val 25000"/>
            </a:avLst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14 - Στεφάνη"/>
          <p:cNvSpPr/>
          <p:nvPr/>
        </p:nvSpPr>
        <p:spPr>
          <a:xfrm rot="16200000">
            <a:off x="1650205" y="2502696"/>
            <a:ext cx="909639" cy="390525"/>
          </a:xfrm>
          <a:prstGeom prst="blockArc">
            <a:avLst>
              <a:gd name="adj1" fmla="val 10874953"/>
              <a:gd name="adj2" fmla="val 0"/>
              <a:gd name="adj3" fmla="val 25000"/>
            </a:avLst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76" y="4451758"/>
            <a:ext cx="3305174" cy="2062093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Comic Sans MS" panose="030F0702030302020204" pitchFamily="66" charset="0"/>
              </a:rPr>
              <a:t>50 – 20 =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Comic Sans MS" panose="030F0702030302020204" pitchFamily="66" charset="0"/>
              </a:rPr>
              <a:t>30 – 20 =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Comic Sans MS" panose="030F0702030302020204" pitchFamily="66" charset="0"/>
              </a:rPr>
              <a:t>20 – 30 = </a:t>
            </a:r>
          </a:p>
        </p:txBody>
      </p:sp>
      <p:sp>
        <p:nvSpPr>
          <p:cNvPr id="17" name="Thought Bubble: Cloud 7">
            <a:extLst>
              <a:ext uri="{FF2B5EF4-FFF2-40B4-BE49-F238E27FC236}">
                <a16:creationId xmlns:a16="http://schemas.microsoft.com/office/drawing/2014/main" id="{6265E9D7-E56C-40F5-A607-5D6707CB598E}"/>
              </a:ext>
            </a:extLst>
          </p:cNvPr>
          <p:cNvSpPr/>
          <p:nvPr/>
        </p:nvSpPr>
        <p:spPr>
          <a:xfrm>
            <a:off x="9058276" y="2447925"/>
            <a:ext cx="3133724" cy="2000250"/>
          </a:xfrm>
          <a:prstGeom prst="cloudCallout">
            <a:avLst>
              <a:gd name="adj1" fmla="val -39840"/>
              <a:gd name="adj2" fmla="val -53438"/>
            </a:avLst>
          </a:prstGeom>
          <a:solidFill>
            <a:schemeClr val="bg1"/>
          </a:solidFill>
          <a:ln w="25400">
            <a:solidFill>
              <a:srgbClr val="DE44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Add = go up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Go to 30 and go up 20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62FEF11A-0F36-4108-AA00-FB80F28C5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772" y="136524"/>
            <a:ext cx="6327228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LI. Learn the meaning of integers numbers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SC. Add and subtract in thermometer line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C85C1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6265E9D7-E56C-40F5-A607-5D6707CB598E}"/>
              </a:ext>
            </a:extLst>
          </p:cNvPr>
          <p:cNvSpPr/>
          <p:nvPr/>
        </p:nvSpPr>
        <p:spPr>
          <a:xfrm>
            <a:off x="1238250" y="1085850"/>
            <a:ext cx="9305925" cy="2924176"/>
          </a:xfrm>
          <a:prstGeom prst="cloudCallout">
            <a:avLst>
              <a:gd name="adj1" fmla="val 41619"/>
              <a:gd name="adj2" fmla="val -4867"/>
            </a:avLst>
          </a:prstGeom>
          <a:solidFill>
            <a:schemeClr val="bg1"/>
          </a:solidFill>
          <a:ln>
            <a:solidFill>
              <a:srgbClr val="DE44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466C38"/>
                </a:solidFill>
                <a:latin typeface="Comic Sans MS" panose="030F0702030302020204" pitchFamily="66" charset="0"/>
              </a:rPr>
              <a:t>Target for today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978" y="4298157"/>
            <a:ext cx="3247697" cy="2308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466C38"/>
                </a:solidFill>
                <a:latin typeface="Comic Sans MS" panose="030F0702030302020204" pitchFamily="66" charset="0"/>
              </a:rPr>
              <a:t>TeeJay</a:t>
            </a:r>
            <a:r>
              <a:rPr lang="en-US" altLang="en-US" sz="3600" b="1" dirty="0">
                <a:solidFill>
                  <a:srgbClr val="466C38"/>
                </a:solidFill>
                <a:latin typeface="Comic Sans MS" panose="030F0702030302020204" pitchFamily="66" charset="0"/>
              </a:rPr>
              <a:t> 3a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466C38"/>
                </a:solidFill>
                <a:latin typeface="Comic Sans MS" panose="030F0702030302020204" pitchFamily="66" charset="0"/>
              </a:rPr>
              <a:t>Pg 35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466C38"/>
                </a:solidFill>
                <a:latin typeface="Comic Sans MS" panose="030F0702030302020204" pitchFamily="66" charset="0"/>
              </a:rPr>
              <a:t>Ex 1, 2  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1718F1B4-5570-4EA4-8816-FDC02A5AF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89" y="136525"/>
            <a:ext cx="3725262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C85C12"/>
                </a:solidFill>
                <a:latin typeface="Comic Sans MS" panose="030F0702030302020204" pitchFamily="66" charset="0"/>
              </a:rPr>
              <a:t>Integers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62FEF11A-0F36-4108-AA00-FB80F28C5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547" y="0"/>
            <a:ext cx="6327228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LI. Learn the meaning of integers numbers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SC. Add and subtract in number line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C85C12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3" name="Straight Connector 10">
            <a:extLst>
              <a:ext uri="{FF2B5EF4-FFF2-40B4-BE49-F238E27FC236}">
                <a16:creationId xmlns:a16="http://schemas.microsoft.com/office/drawing/2014/main" id="{FB4285FA-9DED-44C5-9B57-D7650243915F}"/>
              </a:ext>
            </a:extLst>
          </p:cNvPr>
          <p:cNvCxnSpPr>
            <a:cxnSpLocks/>
          </p:cNvCxnSpPr>
          <p:nvPr/>
        </p:nvCxnSpPr>
        <p:spPr>
          <a:xfrm flipV="1">
            <a:off x="152400" y="847725"/>
            <a:ext cx="2744186" cy="15727"/>
          </a:xfrm>
          <a:prstGeom prst="line">
            <a:avLst/>
          </a:prstGeom>
          <a:ln w="38100">
            <a:solidFill>
              <a:srgbClr val="DE4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953" y="4345782"/>
            <a:ext cx="3247697" cy="1477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466C38"/>
                </a:solidFill>
                <a:latin typeface="Comic Sans MS" panose="030F0702030302020204" pitchFamily="66" charset="0"/>
              </a:rPr>
              <a:t>Bonus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466C38"/>
                </a:solidFill>
                <a:latin typeface="Comic Sans MS" panose="030F0702030302020204" pitchFamily="66" charset="0"/>
              </a:rPr>
              <a:t>worksheet  </a:t>
            </a:r>
          </a:p>
        </p:txBody>
      </p:sp>
    </p:spTree>
    <p:extLst>
      <p:ext uri="{BB962C8B-B14F-4D97-AF65-F5344CB8AC3E}">
        <p14:creationId xmlns:p14="http://schemas.microsoft.com/office/powerpoint/2010/main" val="3296262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1" y="1194613"/>
            <a:ext cx="10991850" cy="707876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latin typeface="Comic Sans MS" panose="030F0702030302020204" pitchFamily="66" charset="0"/>
              </a:rPr>
              <a:t>Adding positive numbers 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1718F1B4-5570-4EA4-8816-FDC02A5AF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89" y="136525"/>
            <a:ext cx="3725262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C85C12"/>
                </a:solidFill>
                <a:latin typeface="Comic Sans MS" panose="030F0702030302020204" pitchFamily="66" charset="0"/>
              </a:rPr>
              <a:t>Integers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62FEF11A-0F36-4108-AA00-FB80F28C5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772" y="136524"/>
            <a:ext cx="6327228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LI. Learn the rules of adding integers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SC. Add and subtract integers  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C85C12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4285FA-9DED-44C5-9B57-D7650243915F}"/>
              </a:ext>
            </a:extLst>
          </p:cNvPr>
          <p:cNvCxnSpPr>
            <a:cxnSpLocks/>
          </p:cNvCxnSpPr>
          <p:nvPr/>
        </p:nvCxnSpPr>
        <p:spPr>
          <a:xfrm flipV="1">
            <a:off x="141889" y="828675"/>
            <a:ext cx="2744186" cy="15727"/>
          </a:xfrm>
          <a:prstGeom prst="line">
            <a:avLst/>
          </a:prstGeom>
          <a:ln w="38100">
            <a:solidFill>
              <a:srgbClr val="DE4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hought Bubble: Cloud 7">
            <a:extLst>
              <a:ext uri="{FF2B5EF4-FFF2-40B4-BE49-F238E27FC236}">
                <a16:creationId xmlns:a16="http://schemas.microsoft.com/office/drawing/2014/main" id="{6265E9D7-E56C-40F5-A607-5D6707CB598E}"/>
              </a:ext>
            </a:extLst>
          </p:cNvPr>
          <p:cNvSpPr/>
          <p:nvPr/>
        </p:nvSpPr>
        <p:spPr>
          <a:xfrm>
            <a:off x="0" y="1530625"/>
            <a:ext cx="2810703" cy="1698349"/>
          </a:xfrm>
          <a:prstGeom prst="cloudCallout">
            <a:avLst>
              <a:gd name="adj1" fmla="val 41619"/>
              <a:gd name="adj2" fmla="val -4867"/>
            </a:avLst>
          </a:prstGeom>
          <a:solidFill>
            <a:schemeClr val="bg1"/>
          </a:solidFill>
          <a:ln w="25400">
            <a:solidFill>
              <a:srgbClr val="DE44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Think of two bowls of  water</a:t>
            </a:r>
          </a:p>
        </p:txBody>
      </p:sp>
      <p:sp>
        <p:nvSpPr>
          <p:cNvPr id="26" name="25 - Διάγραμμα ροής: Παραπομπή"/>
          <p:cNvSpPr/>
          <p:nvPr/>
        </p:nvSpPr>
        <p:spPr>
          <a:xfrm>
            <a:off x="2902226" y="4711148"/>
            <a:ext cx="1769165" cy="1510748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8" name="27 - Διάγραμμα ροής: Παραπομπή"/>
          <p:cNvSpPr/>
          <p:nvPr/>
        </p:nvSpPr>
        <p:spPr>
          <a:xfrm>
            <a:off x="6313004" y="4629149"/>
            <a:ext cx="1769165" cy="1510748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9" name="38 - TextBox"/>
          <p:cNvSpPr txBox="1"/>
          <p:nvPr/>
        </p:nvSpPr>
        <p:spPr>
          <a:xfrm>
            <a:off x="5029200" y="4939748"/>
            <a:ext cx="854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+</a:t>
            </a:r>
          </a:p>
        </p:txBody>
      </p:sp>
      <p:sp>
        <p:nvSpPr>
          <p:cNvPr id="44" name="43 - TextBox"/>
          <p:cNvSpPr txBox="1"/>
          <p:nvPr/>
        </p:nvSpPr>
        <p:spPr>
          <a:xfrm>
            <a:off x="8246579" y="4919869"/>
            <a:ext cx="854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=</a:t>
            </a:r>
          </a:p>
        </p:txBody>
      </p:sp>
      <p:sp>
        <p:nvSpPr>
          <p:cNvPr id="46" name="45 - Διάγραμμα ροής: Παραπομπή"/>
          <p:cNvSpPr/>
          <p:nvPr/>
        </p:nvSpPr>
        <p:spPr>
          <a:xfrm>
            <a:off x="9254988" y="4529344"/>
            <a:ext cx="1769165" cy="1510748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7" name="46 - Διάγραμμα ροής: Μαγνητικό μέσο"/>
          <p:cNvSpPr/>
          <p:nvPr/>
        </p:nvSpPr>
        <p:spPr>
          <a:xfrm>
            <a:off x="2623931" y="2534479"/>
            <a:ext cx="1977887" cy="1302026"/>
          </a:xfrm>
          <a:prstGeom prst="flowChartMagneticDisk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47 - Διάγραμμα ροής: Μαγνητικό μέσο"/>
          <p:cNvSpPr/>
          <p:nvPr/>
        </p:nvSpPr>
        <p:spPr>
          <a:xfrm>
            <a:off x="6066182" y="2488095"/>
            <a:ext cx="1977887" cy="1302026"/>
          </a:xfrm>
          <a:prstGeom prst="flowChartMagneticDisk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49 - TextBox"/>
          <p:cNvSpPr txBox="1"/>
          <p:nvPr/>
        </p:nvSpPr>
        <p:spPr>
          <a:xfrm>
            <a:off x="2932043" y="2961861"/>
            <a:ext cx="130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Cold water</a:t>
            </a:r>
          </a:p>
        </p:txBody>
      </p:sp>
      <p:sp>
        <p:nvSpPr>
          <p:cNvPr id="51" name="50 - TextBox"/>
          <p:cNvSpPr txBox="1"/>
          <p:nvPr/>
        </p:nvSpPr>
        <p:spPr>
          <a:xfrm>
            <a:off x="6314661" y="3034748"/>
            <a:ext cx="130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Cold water</a:t>
            </a:r>
          </a:p>
        </p:txBody>
      </p:sp>
      <p:sp>
        <p:nvSpPr>
          <p:cNvPr id="52" name="51 - TextBox"/>
          <p:cNvSpPr txBox="1"/>
          <p:nvPr/>
        </p:nvSpPr>
        <p:spPr>
          <a:xfrm>
            <a:off x="5002696" y="2746513"/>
            <a:ext cx="854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+</a:t>
            </a:r>
          </a:p>
        </p:txBody>
      </p:sp>
      <p:sp>
        <p:nvSpPr>
          <p:cNvPr id="53" name="52 - TextBox"/>
          <p:cNvSpPr txBox="1"/>
          <p:nvPr/>
        </p:nvSpPr>
        <p:spPr>
          <a:xfrm>
            <a:off x="8216348" y="2729948"/>
            <a:ext cx="854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=</a:t>
            </a:r>
          </a:p>
        </p:txBody>
      </p:sp>
      <p:sp>
        <p:nvSpPr>
          <p:cNvPr id="54" name="53 - Διάγραμμα ροής: Μαγνητικό μέσο"/>
          <p:cNvSpPr/>
          <p:nvPr/>
        </p:nvSpPr>
        <p:spPr>
          <a:xfrm>
            <a:off x="8981660" y="2570921"/>
            <a:ext cx="1977887" cy="1302026"/>
          </a:xfrm>
          <a:prstGeom prst="flowChartMagneticDisk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55 - TextBox"/>
          <p:cNvSpPr txBox="1"/>
          <p:nvPr/>
        </p:nvSpPr>
        <p:spPr>
          <a:xfrm>
            <a:off x="9369287" y="3077818"/>
            <a:ext cx="130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Cold water</a:t>
            </a:r>
          </a:p>
        </p:txBody>
      </p:sp>
      <p:sp>
        <p:nvSpPr>
          <p:cNvPr id="57" name="Thought Bubble: Cloud 7">
            <a:extLst>
              <a:ext uri="{FF2B5EF4-FFF2-40B4-BE49-F238E27FC236}">
                <a16:creationId xmlns:a16="http://schemas.microsoft.com/office/drawing/2014/main" id="{6265E9D7-E56C-40F5-A607-5D6707CB598E}"/>
              </a:ext>
            </a:extLst>
          </p:cNvPr>
          <p:cNvSpPr/>
          <p:nvPr/>
        </p:nvSpPr>
        <p:spPr>
          <a:xfrm>
            <a:off x="0" y="4045225"/>
            <a:ext cx="2810703" cy="1698349"/>
          </a:xfrm>
          <a:prstGeom prst="cloudCallout">
            <a:avLst>
              <a:gd name="adj1" fmla="val 41619"/>
              <a:gd name="adj2" fmla="val -4867"/>
            </a:avLst>
          </a:prstGeom>
          <a:solidFill>
            <a:schemeClr val="bg1"/>
          </a:solidFill>
          <a:ln w="25400">
            <a:solidFill>
              <a:srgbClr val="DE44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Add the numbers and put the common sign</a:t>
            </a:r>
          </a:p>
        </p:txBody>
      </p:sp>
    </p:spTree>
    <p:extLst>
      <p:ext uri="{BB962C8B-B14F-4D97-AF65-F5344CB8AC3E}">
        <p14:creationId xmlns:p14="http://schemas.microsoft.com/office/powerpoint/2010/main" val="3296262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1" y="1194613"/>
            <a:ext cx="10991850" cy="707876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latin typeface="Comic Sans MS" panose="030F0702030302020204" pitchFamily="66" charset="0"/>
              </a:rPr>
              <a:t>calculate 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1718F1B4-5570-4EA4-8816-FDC02A5AF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89" y="136525"/>
            <a:ext cx="3725262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C85C12"/>
                </a:solidFill>
                <a:latin typeface="Comic Sans MS" panose="030F0702030302020204" pitchFamily="66" charset="0"/>
              </a:rPr>
              <a:t>Integers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62FEF11A-0F36-4108-AA00-FB80F28C5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772" y="136524"/>
            <a:ext cx="6327228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LI. Learn the rules of adding integers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SC. Add and subtract integers  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C85C12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4285FA-9DED-44C5-9B57-D7650243915F}"/>
              </a:ext>
            </a:extLst>
          </p:cNvPr>
          <p:cNvCxnSpPr>
            <a:cxnSpLocks/>
          </p:cNvCxnSpPr>
          <p:nvPr/>
        </p:nvCxnSpPr>
        <p:spPr>
          <a:xfrm flipV="1">
            <a:off x="141889" y="828675"/>
            <a:ext cx="2744186" cy="15727"/>
          </a:xfrm>
          <a:prstGeom prst="line">
            <a:avLst/>
          </a:prstGeom>
          <a:ln w="38100">
            <a:solidFill>
              <a:srgbClr val="DE4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- Διάγραμμα ροής: Παραπομπή"/>
          <p:cNvSpPr/>
          <p:nvPr/>
        </p:nvSpPr>
        <p:spPr>
          <a:xfrm>
            <a:off x="216177" y="1924050"/>
            <a:ext cx="1022074" cy="95457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8" name="27 - Διάγραμμα ροής: Παραπομπή"/>
          <p:cNvSpPr/>
          <p:nvPr/>
        </p:nvSpPr>
        <p:spPr>
          <a:xfrm>
            <a:off x="1893405" y="1933575"/>
            <a:ext cx="964096" cy="929722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9" name="38 - TextBox"/>
          <p:cNvSpPr txBox="1"/>
          <p:nvPr/>
        </p:nvSpPr>
        <p:spPr>
          <a:xfrm>
            <a:off x="1314450" y="1929848"/>
            <a:ext cx="854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+</a:t>
            </a:r>
          </a:p>
        </p:txBody>
      </p:sp>
      <p:sp>
        <p:nvSpPr>
          <p:cNvPr id="44" name="43 - TextBox"/>
          <p:cNvSpPr txBox="1"/>
          <p:nvPr/>
        </p:nvSpPr>
        <p:spPr>
          <a:xfrm>
            <a:off x="2950679" y="1929019"/>
            <a:ext cx="854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=</a:t>
            </a:r>
          </a:p>
        </p:txBody>
      </p:sp>
      <p:sp>
        <p:nvSpPr>
          <p:cNvPr id="46" name="45 - Διάγραμμα ροής: Παραπομπή"/>
          <p:cNvSpPr/>
          <p:nvPr/>
        </p:nvSpPr>
        <p:spPr>
          <a:xfrm>
            <a:off x="3530463" y="1933575"/>
            <a:ext cx="984387" cy="934692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+</a:t>
            </a:r>
          </a:p>
        </p:txBody>
      </p:sp>
      <p:graphicFrame>
        <p:nvGraphicFramePr>
          <p:cNvPr id="20" name="19 - Πίνακας"/>
          <p:cNvGraphicFramePr>
            <a:graphicFrameLocks noGrp="1"/>
          </p:cNvGraphicFramePr>
          <p:nvPr/>
        </p:nvGraphicFramePr>
        <p:xfrm>
          <a:off x="209551" y="3375660"/>
          <a:ext cx="11820525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0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3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7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9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3+4=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(+5)+(+4)=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2+(+9)=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3+3=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+8+8=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8+(+6)=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(+3)</a:t>
                      </a:r>
                      <a:r>
                        <a:rPr lang="en-GB" sz="3600" b="1" baseline="0" dirty="0">
                          <a:solidFill>
                            <a:schemeClr val="tx1"/>
                          </a:solidFill>
                        </a:rPr>
                        <a:t>+(+7)=</a:t>
                      </a:r>
                      <a:endParaRPr lang="en-GB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7+90=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+8+42=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9+(+31)=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+90+3=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5+35=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+9+(+10)=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7+(+8)=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+8+6=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4+7=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hought Bubble: Cloud 7">
            <a:extLst>
              <a:ext uri="{FF2B5EF4-FFF2-40B4-BE49-F238E27FC236}">
                <a16:creationId xmlns:a16="http://schemas.microsoft.com/office/drawing/2014/main" id="{6265E9D7-E56C-40F5-A607-5D6707CB598E}"/>
              </a:ext>
            </a:extLst>
          </p:cNvPr>
          <p:cNvSpPr/>
          <p:nvPr/>
        </p:nvSpPr>
        <p:spPr>
          <a:xfrm>
            <a:off x="5457826" y="1857375"/>
            <a:ext cx="4981574" cy="1266824"/>
          </a:xfrm>
          <a:prstGeom prst="cloudCallout">
            <a:avLst>
              <a:gd name="adj1" fmla="val 41619"/>
              <a:gd name="adj2" fmla="val -4867"/>
            </a:avLst>
          </a:prstGeom>
          <a:solidFill>
            <a:schemeClr val="bg1"/>
          </a:solidFill>
          <a:ln w="25400">
            <a:solidFill>
              <a:srgbClr val="DE44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Add the numbers and put the common sign</a:t>
            </a:r>
          </a:p>
        </p:txBody>
      </p:sp>
    </p:spTree>
    <p:extLst>
      <p:ext uri="{BB962C8B-B14F-4D97-AF65-F5344CB8AC3E}">
        <p14:creationId xmlns:p14="http://schemas.microsoft.com/office/powerpoint/2010/main" val="3296262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1" y="1194613"/>
            <a:ext cx="10991850" cy="707876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latin typeface="Comic Sans MS" panose="030F0702030302020204" pitchFamily="66" charset="0"/>
              </a:rPr>
              <a:t>Adding negative numbers 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1718F1B4-5570-4EA4-8816-FDC02A5AF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89" y="136525"/>
            <a:ext cx="3725262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C85C12"/>
                </a:solidFill>
                <a:latin typeface="Comic Sans MS" panose="030F0702030302020204" pitchFamily="66" charset="0"/>
              </a:rPr>
              <a:t>Integers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62FEF11A-0F36-4108-AA00-FB80F28C5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772" y="136524"/>
            <a:ext cx="6327228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LI. Learn the rules of adding integers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SC. Add and subtract integers  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C85C12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4285FA-9DED-44C5-9B57-D7650243915F}"/>
              </a:ext>
            </a:extLst>
          </p:cNvPr>
          <p:cNvCxnSpPr>
            <a:cxnSpLocks/>
          </p:cNvCxnSpPr>
          <p:nvPr/>
        </p:nvCxnSpPr>
        <p:spPr>
          <a:xfrm flipV="1">
            <a:off x="141889" y="828675"/>
            <a:ext cx="2744186" cy="15727"/>
          </a:xfrm>
          <a:prstGeom prst="line">
            <a:avLst/>
          </a:prstGeom>
          <a:ln w="38100">
            <a:solidFill>
              <a:srgbClr val="DE4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hought Bubble: Cloud 7">
            <a:extLst>
              <a:ext uri="{FF2B5EF4-FFF2-40B4-BE49-F238E27FC236}">
                <a16:creationId xmlns:a16="http://schemas.microsoft.com/office/drawing/2014/main" id="{6265E9D7-E56C-40F5-A607-5D6707CB598E}"/>
              </a:ext>
            </a:extLst>
          </p:cNvPr>
          <p:cNvSpPr/>
          <p:nvPr/>
        </p:nvSpPr>
        <p:spPr>
          <a:xfrm>
            <a:off x="0" y="1530625"/>
            <a:ext cx="2810703" cy="1698349"/>
          </a:xfrm>
          <a:prstGeom prst="cloudCallout">
            <a:avLst>
              <a:gd name="adj1" fmla="val 41619"/>
              <a:gd name="adj2" fmla="val -4867"/>
            </a:avLst>
          </a:prstGeom>
          <a:solidFill>
            <a:schemeClr val="bg1"/>
          </a:solidFill>
          <a:ln w="25400">
            <a:solidFill>
              <a:srgbClr val="DE44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Think of two bowls of  water</a:t>
            </a:r>
          </a:p>
        </p:txBody>
      </p:sp>
      <p:sp>
        <p:nvSpPr>
          <p:cNvPr id="26" name="25 - Διάγραμμα ροής: Παραπομπή"/>
          <p:cNvSpPr/>
          <p:nvPr/>
        </p:nvSpPr>
        <p:spPr>
          <a:xfrm>
            <a:off x="2902226" y="4625423"/>
            <a:ext cx="1769165" cy="1510748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28" name="27 - Διάγραμμα ροής: Παραπομπή"/>
          <p:cNvSpPr/>
          <p:nvPr/>
        </p:nvSpPr>
        <p:spPr>
          <a:xfrm>
            <a:off x="6189179" y="4571999"/>
            <a:ext cx="1769165" cy="1510748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39" name="38 - TextBox"/>
          <p:cNvSpPr txBox="1"/>
          <p:nvPr/>
        </p:nvSpPr>
        <p:spPr>
          <a:xfrm>
            <a:off x="5029200" y="4939748"/>
            <a:ext cx="854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+</a:t>
            </a:r>
          </a:p>
        </p:txBody>
      </p:sp>
      <p:sp>
        <p:nvSpPr>
          <p:cNvPr id="44" name="43 - TextBox"/>
          <p:cNvSpPr txBox="1"/>
          <p:nvPr/>
        </p:nvSpPr>
        <p:spPr>
          <a:xfrm>
            <a:off x="8246579" y="4900819"/>
            <a:ext cx="854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=</a:t>
            </a:r>
          </a:p>
        </p:txBody>
      </p:sp>
      <p:sp>
        <p:nvSpPr>
          <p:cNvPr id="46" name="45 - Διάγραμμα ροής: Παραπομπή"/>
          <p:cNvSpPr/>
          <p:nvPr/>
        </p:nvSpPr>
        <p:spPr>
          <a:xfrm>
            <a:off x="9254988" y="4557919"/>
            <a:ext cx="1769165" cy="1510748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47" name="46 - Διάγραμμα ροής: Μαγνητικό μέσο"/>
          <p:cNvSpPr/>
          <p:nvPr/>
        </p:nvSpPr>
        <p:spPr>
          <a:xfrm>
            <a:off x="2623931" y="2534479"/>
            <a:ext cx="1977887" cy="1302026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47 - Διάγραμμα ροής: Μαγνητικό μέσο"/>
          <p:cNvSpPr/>
          <p:nvPr/>
        </p:nvSpPr>
        <p:spPr>
          <a:xfrm>
            <a:off x="6066182" y="2488095"/>
            <a:ext cx="1977887" cy="1302026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49 - TextBox"/>
          <p:cNvSpPr txBox="1"/>
          <p:nvPr/>
        </p:nvSpPr>
        <p:spPr>
          <a:xfrm>
            <a:off x="2932043" y="2961861"/>
            <a:ext cx="1200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hot water</a:t>
            </a:r>
          </a:p>
        </p:txBody>
      </p:sp>
      <p:sp>
        <p:nvSpPr>
          <p:cNvPr id="51" name="50 - TextBox"/>
          <p:cNvSpPr txBox="1"/>
          <p:nvPr/>
        </p:nvSpPr>
        <p:spPr>
          <a:xfrm>
            <a:off x="6314661" y="3034748"/>
            <a:ext cx="1200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hot water</a:t>
            </a:r>
          </a:p>
        </p:txBody>
      </p:sp>
      <p:sp>
        <p:nvSpPr>
          <p:cNvPr id="52" name="51 - TextBox"/>
          <p:cNvSpPr txBox="1"/>
          <p:nvPr/>
        </p:nvSpPr>
        <p:spPr>
          <a:xfrm>
            <a:off x="5002696" y="2746513"/>
            <a:ext cx="854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+</a:t>
            </a:r>
          </a:p>
        </p:txBody>
      </p:sp>
      <p:sp>
        <p:nvSpPr>
          <p:cNvPr id="53" name="52 - TextBox"/>
          <p:cNvSpPr txBox="1"/>
          <p:nvPr/>
        </p:nvSpPr>
        <p:spPr>
          <a:xfrm>
            <a:off x="8216348" y="2729948"/>
            <a:ext cx="854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=</a:t>
            </a:r>
          </a:p>
        </p:txBody>
      </p:sp>
      <p:sp>
        <p:nvSpPr>
          <p:cNvPr id="54" name="53 - Διάγραμμα ροής: Μαγνητικό μέσο"/>
          <p:cNvSpPr/>
          <p:nvPr/>
        </p:nvSpPr>
        <p:spPr>
          <a:xfrm>
            <a:off x="8981660" y="2570921"/>
            <a:ext cx="1977887" cy="1302026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55 - TextBox"/>
          <p:cNvSpPr txBox="1"/>
          <p:nvPr/>
        </p:nvSpPr>
        <p:spPr>
          <a:xfrm>
            <a:off x="9369287" y="3077818"/>
            <a:ext cx="1200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hot water</a:t>
            </a:r>
          </a:p>
        </p:txBody>
      </p:sp>
      <p:sp>
        <p:nvSpPr>
          <p:cNvPr id="20" name="Thought Bubble: Cloud 7">
            <a:extLst>
              <a:ext uri="{FF2B5EF4-FFF2-40B4-BE49-F238E27FC236}">
                <a16:creationId xmlns:a16="http://schemas.microsoft.com/office/drawing/2014/main" id="{6265E9D7-E56C-40F5-A607-5D6707CB598E}"/>
              </a:ext>
            </a:extLst>
          </p:cNvPr>
          <p:cNvSpPr/>
          <p:nvPr/>
        </p:nvSpPr>
        <p:spPr>
          <a:xfrm>
            <a:off x="114300" y="4064275"/>
            <a:ext cx="2810703" cy="1698349"/>
          </a:xfrm>
          <a:prstGeom prst="cloudCallout">
            <a:avLst>
              <a:gd name="adj1" fmla="val 41619"/>
              <a:gd name="adj2" fmla="val -4867"/>
            </a:avLst>
          </a:prstGeom>
          <a:solidFill>
            <a:schemeClr val="bg1"/>
          </a:solidFill>
          <a:ln w="25400">
            <a:solidFill>
              <a:srgbClr val="DE44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Add the numbers and put the common sign</a:t>
            </a:r>
          </a:p>
        </p:txBody>
      </p:sp>
    </p:spTree>
    <p:extLst>
      <p:ext uri="{BB962C8B-B14F-4D97-AF65-F5344CB8AC3E}">
        <p14:creationId xmlns:p14="http://schemas.microsoft.com/office/powerpoint/2010/main" val="3296262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1" y="1194613"/>
            <a:ext cx="10991850" cy="707876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latin typeface="Comic Sans MS" panose="030F0702030302020204" pitchFamily="66" charset="0"/>
              </a:rPr>
              <a:t>calculate 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1718F1B4-5570-4EA4-8816-FDC02A5AF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89" y="136525"/>
            <a:ext cx="3725262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C85C12"/>
                </a:solidFill>
                <a:latin typeface="Comic Sans MS" panose="030F0702030302020204" pitchFamily="66" charset="0"/>
              </a:rPr>
              <a:t>Integers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62FEF11A-0F36-4108-AA00-FB80F28C5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772" y="136524"/>
            <a:ext cx="6327228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LI. Learn the rules of adding integers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SC. Add and subtract integers  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C85C12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4285FA-9DED-44C5-9B57-D7650243915F}"/>
              </a:ext>
            </a:extLst>
          </p:cNvPr>
          <p:cNvCxnSpPr>
            <a:cxnSpLocks/>
          </p:cNvCxnSpPr>
          <p:nvPr/>
        </p:nvCxnSpPr>
        <p:spPr>
          <a:xfrm flipV="1">
            <a:off x="141889" y="828675"/>
            <a:ext cx="2744186" cy="15727"/>
          </a:xfrm>
          <a:prstGeom prst="line">
            <a:avLst/>
          </a:prstGeom>
          <a:ln w="38100">
            <a:solidFill>
              <a:srgbClr val="DE4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- Διάγραμμα ροής: Παραπομπή"/>
          <p:cNvSpPr/>
          <p:nvPr/>
        </p:nvSpPr>
        <p:spPr>
          <a:xfrm>
            <a:off x="216177" y="1924050"/>
            <a:ext cx="1022074" cy="95457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28" name="27 - Διάγραμμα ροής: Παραπομπή"/>
          <p:cNvSpPr/>
          <p:nvPr/>
        </p:nvSpPr>
        <p:spPr>
          <a:xfrm>
            <a:off x="1893405" y="1933575"/>
            <a:ext cx="964096" cy="929722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39" name="38 - TextBox"/>
          <p:cNvSpPr txBox="1"/>
          <p:nvPr/>
        </p:nvSpPr>
        <p:spPr>
          <a:xfrm>
            <a:off x="1314450" y="1929848"/>
            <a:ext cx="854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+</a:t>
            </a:r>
          </a:p>
        </p:txBody>
      </p:sp>
      <p:sp>
        <p:nvSpPr>
          <p:cNvPr id="44" name="43 - TextBox"/>
          <p:cNvSpPr txBox="1"/>
          <p:nvPr/>
        </p:nvSpPr>
        <p:spPr>
          <a:xfrm>
            <a:off x="2950679" y="1929019"/>
            <a:ext cx="854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=</a:t>
            </a:r>
          </a:p>
        </p:txBody>
      </p:sp>
      <p:sp>
        <p:nvSpPr>
          <p:cNvPr id="46" name="45 - Διάγραμμα ροής: Παραπομπή"/>
          <p:cNvSpPr/>
          <p:nvPr/>
        </p:nvSpPr>
        <p:spPr>
          <a:xfrm>
            <a:off x="3530463" y="1933575"/>
            <a:ext cx="984387" cy="934692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-</a:t>
            </a:r>
          </a:p>
        </p:txBody>
      </p:sp>
      <p:graphicFrame>
        <p:nvGraphicFramePr>
          <p:cNvPr id="20" name="19 - Πίνακας"/>
          <p:cNvGraphicFramePr>
            <a:graphicFrameLocks noGrp="1"/>
          </p:cNvGraphicFramePr>
          <p:nvPr/>
        </p:nvGraphicFramePr>
        <p:xfrm>
          <a:off x="209551" y="3375660"/>
          <a:ext cx="11820525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0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3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7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9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-3-4=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(-5)+(-4)=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(-2)+(-9)=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-3-3=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-8-8=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-8-6=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(-3)</a:t>
                      </a:r>
                      <a:r>
                        <a:rPr lang="en-GB" sz="3600" b="1" baseline="0" dirty="0">
                          <a:solidFill>
                            <a:schemeClr val="tx1"/>
                          </a:solidFill>
                        </a:rPr>
                        <a:t>+(-7)=</a:t>
                      </a:r>
                      <a:endParaRPr lang="en-GB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-7-90=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-8-42=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-9+(-31)=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-90-3=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-5-35=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-9+(-10)=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(-7)+(-8)=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-8-6=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-4-7=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hought Bubble: Cloud 7">
            <a:extLst>
              <a:ext uri="{FF2B5EF4-FFF2-40B4-BE49-F238E27FC236}">
                <a16:creationId xmlns:a16="http://schemas.microsoft.com/office/drawing/2014/main" id="{6265E9D7-E56C-40F5-A607-5D6707CB598E}"/>
              </a:ext>
            </a:extLst>
          </p:cNvPr>
          <p:cNvSpPr/>
          <p:nvPr/>
        </p:nvSpPr>
        <p:spPr>
          <a:xfrm>
            <a:off x="5457826" y="1857375"/>
            <a:ext cx="4981574" cy="1266824"/>
          </a:xfrm>
          <a:prstGeom prst="cloudCallout">
            <a:avLst>
              <a:gd name="adj1" fmla="val 41619"/>
              <a:gd name="adj2" fmla="val -4867"/>
            </a:avLst>
          </a:prstGeom>
          <a:solidFill>
            <a:schemeClr val="bg1"/>
          </a:solidFill>
          <a:ln w="25400">
            <a:solidFill>
              <a:srgbClr val="DE44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Add the numbers and put the common sign</a:t>
            </a:r>
          </a:p>
        </p:txBody>
      </p:sp>
    </p:spTree>
    <p:extLst>
      <p:ext uri="{BB962C8B-B14F-4D97-AF65-F5344CB8AC3E}">
        <p14:creationId xmlns:p14="http://schemas.microsoft.com/office/powerpoint/2010/main" val="3296262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23138"/>
            <a:ext cx="10991850" cy="707876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latin typeface="Comic Sans MS" panose="030F0702030302020204" pitchFamily="66" charset="0"/>
              </a:rPr>
              <a:t>Adding positive and negative 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1718F1B4-5570-4EA4-8816-FDC02A5AF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89" y="136525"/>
            <a:ext cx="3725262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C85C12"/>
                </a:solidFill>
                <a:latin typeface="Comic Sans MS" panose="030F0702030302020204" pitchFamily="66" charset="0"/>
              </a:rPr>
              <a:t>Integers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62FEF11A-0F36-4108-AA00-FB80F28C5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772" y="136524"/>
            <a:ext cx="6327228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LI. Learn the rules of adding </a:t>
            </a:r>
            <a:r>
              <a:rPr lang="en-US" altLang="en-US" b="1" dirty="0" err="1">
                <a:solidFill>
                  <a:srgbClr val="C85C12"/>
                </a:solidFill>
                <a:latin typeface="Comic Sans MS" panose="030F0702030302020204" pitchFamily="66" charset="0"/>
              </a:rPr>
              <a:t>ingegers</a:t>
            </a:r>
            <a:endParaRPr lang="en-US" altLang="en-US" b="1" dirty="0">
              <a:solidFill>
                <a:srgbClr val="C85C12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SC. Add and subtract integers  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C85C12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4285FA-9DED-44C5-9B57-D7650243915F}"/>
              </a:ext>
            </a:extLst>
          </p:cNvPr>
          <p:cNvCxnSpPr>
            <a:cxnSpLocks/>
          </p:cNvCxnSpPr>
          <p:nvPr/>
        </p:nvCxnSpPr>
        <p:spPr>
          <a:xfrm flipV="1">
            <a:off x="141889" y="828675"/>
            <a:ext cx="2744186" cy="15727"/>
          </a:xfrm>
          <a:prstGeom prst="line">
            <a:avLst/>
          </a:prstGeom>
          <a:ln w="38100">
            <a:solidFill>
              <a:srgbClr val="DE4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hought Bubble: Cloud 7">
            <a:extLst>
              <a:ext uri="{FF2B5EF4-FFF2-40B4-BE49-F238E27FC236}">
                <a16:creationId xmlns:a16="http://schemas.microsoft.com/office/drawing/2014/main" id="{6265E9D7-E56C-40F5-A607-5D6707CB598E}"/>
              </a:ext>
            </a:extLst>
          </p:cNvPr>
          <p:cNvSpPr/>
          <p:nvPr/>
        </p:nvSpPr>
        <p:spPr>
          <a:xfrm>
            <a:off x="1" y="1540150"/>
            <a:ext cx="2381250" cy="1698349"/>
          </a:xfrm>
          <a:prstGeom prst="cloudCallout">
            <a:avLst>
              <a:gd name="adj1" fmla="val 41619"/>
              <a:gd name="adj2" fmla="val -4867"/>
            </a:avLst>
          </a:prstGeom>
          <a:solidFill>
            <a:schemeClr val="bg1"/>
          </a:solidFill>
          <a:ln w="25400">
            <a:solidFill>
              <a:srgbClr val="DE44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Think of two bowls of  water</a:t>
            </a:r>
          </a:p>
        </p:txBody>
      </p:sp>
      <p:sp>
        <p:nvSpPr>
          <p:cNvPr id="26" name="25 - Διάγραμμα ροής: Παραπομπή"/>
          <p:cNvSpPr/>
          <p:nvPr/>
        </p:nvSpPr>
        <p:spPr>
          <a:xfrm>
            <a:off x="2732432" y="4999383"/>
            <a:ext cx="1769165" cy="1510748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8" name="27 - Διάγραμμα ροής: Παραπομπή"/>
          <p:cNvSpPr/>
          <p:nvPr/>
        </p:nvSpPr>
        <p:spPr>
          <a:xfrm>
            <a:off x="5960579" y="4967493"/>
            <a:ext cx="1769165" cy="1510748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39" name="38 - TextBox"/>
          <p:cNvSpPr txBox="1"/>
          <p:nvPr/>
        </p:nvSpPr>
        <p:spPr>
          <a:xfrm flipV="1">
            <a:off x="4654412" y="5391149"/>
            <a:ext cx="854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+</a:t>
            </a:r>
          </a:p>
        </p:txBody>
      </p:sp>
      <p:sp>
        <p:nvSpPr>
          <p:cNvPr id="44" name="43 - TextBox"/>
          <p:cNvSpPr txBox="1"/>
          <p:nvPr/>
        </p:nvSpPr>
        <p:spPr>
          <a:xfrm>
            <a:off x="8017979" y="5319919"/>
            <a:ext cx="854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=</a:t>
            </a:r>
          </a:p>
        </p:txBody>
      </p:sp>
      <p:sp>
        <p:nvSpPr>
          <p:cNvPr id="46" name="45 - Διάγραμμα ροής: Παραπομπή"/>
          <p:cNvSpPr/>
          <p:nvPr/>
        </p:nvSpPr>
        <p:spPr>
          <a:xfrm>
            <a:off x="8966753" y="4994413"/>
            <a:ext cx="1769165" cy="1510748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7" name="46 - Διάγραμμα ροής: Μαγνητικό μέσο"/>
          <p:cNvSpPr/>
          <p:nvPr/>
        </p:nvSpPr>
        <p:spPr>
          <a:xfrm>
            <a:off x="2623931" y="2534479"/>
            <a:ext cx="1977887" cy="1302026"/>
          </a:xfrm>
          <a:prstGeom prst="flowChartMagneticDisk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47 - Διάγραμμα ροής: Μαγνητικό μέσο"/>
          <p:cNvSpPr/>
          <p:nvPr/>
        </p:nvSpPr>
        <p:spPr>
          <a:xfrm>
            <a:off x="6066182" y="2488095"/>
            <a:ext cx="1977887" cy="1302026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49 - TextBox"/>
          <p:cNvSpPr txBox="1"/>
          <p:nvPr/>
        </p:nvSpPr>
        <p:spPr>
          <a:xfrm>
            <a:off x="2932043" y="2961861"/>
            <a:ext cx="130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Cold water</a:t>
            </a:r>
          </a:p>
        </p:txBody>
      </p:sp>
      <p:sp>
        <p:nvSpPr>
          <p:cNvPr id="51" name="50 - TextBox"/>
          <p:cNvSpPr txBox="1"/>
          <p:nvPr/>
        </p:nvSpPr>
        <p:spPr>
          <a:xfrm>
            <a:off x="6314661" y="3034748"/>
            <a:ext cx="1200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hot water</a:t>
            </a:r>
          </a:p>
        </p:txBody>
      </p:sp>
      <p:sp>
        <p:nvSpPr>
          <p:cNvPr id="52" name="51 - TextBox"/>
          <p:cNvSpPr txBox="1"/>
          <p:nvPr/>
        </p:nvSpPr>
        <p:spPr>
          <a:xfrm>
            <a:off x="5002696" y="2746513"/>
            <a:ext cx="854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+</a:t>
            </a:r>
          </a:p>
        </p:txBody>
      </p:sp>
      <p:sp>
        <p:nvSpPr>
          <p:cNvPr id="53" name="52 - TextBox"/>
          <p:cNvSpPr txBox="1"/>
          <p:nvPr/>
        </p:nvSpPr>
        <p:spPr>
          <a:xfrm>
            <a:off x="8216348" y="2729948"/>
            <a:ext cx="854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=</a:t>
            </a:r>
          </a:p>
        </p:txBody>
      </p:sp>
      <p:sp>
        <p:nvSpPr>
          <p:cNvPr id="54" name="53 - Διάγραμμα ροής: Μαγνητικό μέσο"/>
          <p:cNvSpPr/>
          <p:nvPr/>
        </p:nvSpPr>
        <p:spPr>
          <a:xfrm>
            <a:off x="8981660" y="2600325"/>
            <a:ext cx="1977887" cy="1272622"/>
          </a:xfrm>
          <a:prstGeom prst="flowChartMagneticDisk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55 - TextBox"/>
          <p:cNvSpPr txBox="1"/>
          <p:nvPr/>
        </p:nvSpPr>
        <p:spPr>
          <a:xfrm>
            <a:off x="9369287" y="3077818"/>
            <a:ext cx="130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Cold water</a:t>
            </a:r>
          </a:p>
        </p:txBody>
      </p:sp>
      <p:sp>
        <p:nvSpPr>
          <p:cNvPr id="57" name="Thought Bubble: Cloud 7">
            <a:extLst>
              <a:ext uri="{FF2B5EF4-FFF2-40B4-BE49-F238E27FC236}">
                <a16:creationId xmlns:a16="http://schemas.microsoft.com/office/drawing/2014/main" id="{6265E9D7-E56C-40F5-A607-5D6707CB598E}"/>
              </a:ext>
            </a:extLst>
          </p:cNvPr>
          <p:cNvSpPr/>
          <p:nvPr/>
        </p:nvSpPr>
        <p:spPr>
          <a:xfrm>
            <a:off x="4652342" y="1504950"/>
            <a:ext cx="7206283" cy="952500"/>
          </a:xfrm>
          <a:prstGeom prst="cloudCallout">
            <a:avLst>
              <a:gd name="adj1" fmla="val 41619"/>
              <a:gd name="adj2" fmla="val -4867"/>
            </a:avLst>
          </a:prstGeom>
          <a:solidFill>
            <a:schemeClr val="bg1"/>
          </a:solidFill>
          <a:ln w="25400">
            <a:solidFill>
              <a:srgbClr val="DE44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We are taking cold water because cold water is more than hot</a:t>
            </a:r>
          </a:p>
        </p:txBody>
      </p:sp>
      <p:sp>
        <p:nvSpPr>
          <p:cNvPr id="21" name="20 - Διάγραμμα ροής: Μαγνητικό μέσο"/>
          <p:cNvSpPr/>
          <p:nvPr/>
        </p:nvSpPr>
        <p:spPr>
          <a:xfrm>
            <a:off x="2633456" y="1658179"/>
            <a:ext cx="1977887" cy="1302026"/>
          </a:xfrm>
          <a:prstGeom prst="flowChartMagneticDisk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hought Bubble: Cloud 7">
            <a:extLst>
              <a:ext uri="{FF2B5EF4-FFF2-40B4-BE49-F238E27FC236}">
                <a16:creationId xmlns:a16="http://schemas.microsoft.com/office/drawing/2014/main" id="{6265E9D7-E56C-40F5-A607-5D6707CB598E}"/>
              </a:ext>
            </a:extLst>
          </p:cNvPr>
          <p:cNvSpPr/>
          <p:nvPr/>
        </p:nvSpPr>
        <p:spPr>
          <a:xfrm>
            <a:off x="323851" y="3981451"/>
            <a:ext cx="2219324" cy="2619374"/>
          </a:xfrm>
          <a:prstGeom prst="cloudCallout">
            <a:avLst>
              <a:gd name="adj1" fmla="val 41619"/>
              <a:gd name="adj2" fmla="val -4867"/>
            </a:avLst>
          </a:prstGeom>
          <a:solidFill>
            <a:schemeClr val="bg1"/>
          </a:solidFill>
          <a:ln w="25400">
            <a:solidFill>
              <a:srgbClr val="DE44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Taking away and put the bigger number sigh</a:t>
            </a:r>
          </a:p>
        </p:txBody>
      </p:sp>
    </p:spTree>
    <p:extLst>
      <p:ext uri="{BB962C8B-B14F-4D97-AF65-F5344CB8AC3E}">
        <p14:creationId xmlns:p14="http://schemas.microsoft.com/office/powerpoint/2010/main" val="329626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4" y="4857750"/>
            <a:ext cx="2695575" cy="769431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>
                <a:latin typeface="Comic Sans MS" panose="030F0702030302020204" pitchFamily="66" charset="0"/>
              </a:rPr>
              <a:t>-4ºC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1718F1B4-5570-4EA4-8816-FDC02A5AF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89" y="136525"/>
            <a:ext cx="3725262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C85C12"/>
                </a:solidFill>
                <a:latin typeface="Comic Sans MS" panose="030F0702030302020204" pitchFamily="66" charset="0"/>
              </a:rPr>
              <a:t>Integers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62FEF11A-0F36-4108-AA00-FB80F28C5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772" y="136524"/>
            <a:ext cx="6327228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LI. Learn the meaning of integers numbers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SC. Use of integers numbers in real life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C85C12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4285FA-9DED-44C5-9B57-D7650243915F}"/>
              </a:ext>
            </a:extLst>
          </p:cNvPr>
          <p:cNvCxnSpPr>
            <a:cxnSpLocks/>
          </p:cNvCxnSpPr>
          <p:nvPr/>
        </p:nvCxnSpPr>
        <p:spPr>
          <a:xfrm flipV="1">
            <a:off x="141889" y="828675"/>
            <a:ext cx="2744186" cy="15727"/>
          </a:xfrm>
          <a:prstGeom prst="line">
            <a:avLst/>
          </a:prstGeom>
          <a:ln w="38100">
            <a:solidFill>
              <a:srgbClr val="DE4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egative numbers explained for primary-school parents | Negativ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8800" y="1143000"/>
            <a:ext cx="6019800" cy="5511800"/>
          </a:xfrm>
          <a:prstGeom prst="rect">
            <a:avLst/>
          </a:prstGeom>
          <a:noFill/>
        </p:spPr>
      </p:pic>
      <p:sp>
        <p:nvSpPr>
          <p:cNvPr id="1028" name="AutoShape 4" descr="Are you a snowflake? - The Irish Ne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AutoShape 6" descr="Are you a snowflake? - The Irish Ne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Are you a snowflake? - The Irish New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90725"/>
            <a:ext cx="2876550" cy="2171700"/>
          </a:xfrm>
          <a:prstGeom prst="rect">
            <a:avLst/>
          </a:prstGeom>
          <a:noFill/>
        </p:spPr>
      </p:pic>
      <p:sp>
        <p:nvSpPr>
          <p:cNvPr id="12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3049" y="4857750"/>
            <a:ext cx="2695575" cy="769431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>
                <a:latin typeface="Comic Sans MS" panose="030F0702030302020204" pitchFamily="66" charset="0"/>
              </a:rPr>
              <a:t>28ºC</a:t>
            </a:r>
          </a:p>
        </p:txBody>
      </p:sp>
      <p:pic>
        <p:nvPicPr>
          <p:cNvPr id="1034" name="Picture 10" descr="ᐈ Cartoon of the sun stock images, Royalty Free cartoon sun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01175" y="1800225"/>
            <a:ext cx="2495550" cy="2028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6262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23138"/>
            <a:ext cx="10991850" cy="707876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latin typeface="Comic Sans MS" panose="030F0702030302020204" pitchFamily="66" charset="0"/>
              </a:rPr>
              <a:t>Adding positive and negative 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1718F1B4-5570-4EA4-8816-FDC02A5AF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89" y="136525"/>
            <a:ext cx="3725262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C85C12"/>
                </a:solidFill>
                <a:latin typeface="Comic Sans MS" panose="030F0702030302020204" pitchFamily="66" charset="0"/>
              </a:rPr>
              <a:t>Integers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62FEF11A-0F36-4108-AA00-FB80F28C5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772" y="136524"/>
            <a:ext cx="6327228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LI. Learn the rules of adding </a:t>
            </a:r>
            <a:r>
              <a:rPr lang="en-US" altLang="en-US" b="1" dirty="0" err="1">
                <a:solidFill>
                  <a:srgbClr val="C85C12"/>
                </a:solidFill>
                <a:latin typeface="Comic Sans MS" panose="030F0702030302020204" pitchFamily="66" charset="0"/>
              </a:rPr>
              <a:t>ingegers</a:t>
            </a:r>
            <a:endParaRPr lang="en-US" altLang="en-US" b="1" dirty="0">
              <a:solidFill>
                <a:srgbClr val="C85C12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SC. Add and subtract integers  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C85C12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4285FA-9DED-44C5-9B57-D7650243915F}"/>
              </a:ext>
            </a:extLst>
          </p:cNvPr>
          <p:cNvCxnSpPr>
            <a:cxnSpLocks/>
          </p:cNvCxnSpPr>
          <p:nvPr/>
        </p:nvCxnSpPr>
        <p:spPr>
          <a:xfrm flipV="1">
            <a:off x="141889" y="828675"/>
            <a:ext cx="2744186" cy="15727"/>
          </a:xfrm>
          <a:prstGeom prst="line">
            <a:avLst/>
          </a:prstGeom>
          <a:ln w="38100">
            <a:solidFill>
              <a:srgbClr val="DE4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hought Bubble: Cloud 7">
            <a:extLst>
              <a:ext uri="{FF2B5EF4-FFF2-40B4-BE49-F238E27FC236}">
                <a16:creationId xmlns:a16="http://schemas.microsoft.com/office/drawing/2014/main" id="{6265E9D7-E56C-40F5-A607-5D6707CB598E}"/>
              </a:ext>
            </a:extLst>
          </p:cNvPr>
          <p:cNvSpPr/>
          <p:nvPr/>
        </p:nvSpPr>
        <p:spPr>
          <a:xfrm>
            <a:off x="1" y="1540150"/>
            <a:ext cx="2381250" cy="1698349"/>
          </a:xfrm>
          <a:prstGeom prst="cloudCallout">
            <a:avLst>
              <a:gd name="adj1" fmla="val 41619"/>
              <a:gd name="adj2" fmla="val -4867"/>
            </a:avLst>
          </a:prstGeom>
          <a:solidFill>
            <a:schemeClr val="bg1"/>
          </a:solidFill>
          <a:ln w="25400">
            <a:solidFill>
              <a:srgbClr val="DE44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Think of two bowls of  water</a:t>
            </a:r>
          </a:p>
        </p:txBody>
      </p:sp>
      <p:sp>
        <p:nvSpPr>
          <p:cNvPr id="26" name="25 - Διάγραμμα ροής: Παραπομπή"/>
          <p:cNvSpPr/>
          <p:nvPr/>
        </p:nvSpPr>
        <p:spPr>
          <a:xfrm>
            <a:off x="2675282" y="4970808"/>
            <a:ext cx="1769165" cy="1510748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28" name="27 - Διάγραμμα ροής: Παραπομπή"/>
          <p:cNvSpPr/>
          <p:nvPr/>
        </p:nvSpPr>
        <p:spPr>
          <a:xfrm>
            <a:off x="5989154" y="4967493"/>
            <a:ext cx="1769165" cy="1510748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9" name="38 - TextBox"/>
          <p:cNvSpPr txBox="1"/>
          <p:nvPr/>
        </p:nvSpPr>
        <p:spPr>
          <a:xfrm>
            <a:off x="4883012" y="5334000"/>
            <a:ext cx="854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+</a:t>
            </a:r>
          </a:p>
        </p:txBody>
      </p:sp>
      <p:sp>
        <p:nvSpPr>
          <p:cNvPr id="44" name="43 - TextBox"/>
          <p:cNvSpPr txBox="1"/>
          <p:nvPr/>
        </p:nvSpPr>
        <p:spPr>
          <a:xfrm>
            <a:off x="8227529" y="5215144"/>
            <a:ext cx="854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=</a:t>
            </a:r>
          </a:p>
        </p:txBody>
      </p:sp>
      <p:sp>
        <p:nvSpPr>
          <p:cNvPr id="46" name="45 - Διάγραμμα ροής: Παραπομπή"/>
          <p:cNvSpPr/>
          <p:nvPr/>
        </p:nvSpPr>
        <p:spPr>
          <a:xfrm>
            <a:off x="9242978" y="4984888"/>
            <a:ext cx="1769165" cy="1510748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47" name="46 - Διάγραμμα ροής: Μαγνητικό μέσο"/>
          <p:cNvSpPr/>
          <p:nvPr/>
        </p:nvSpPr>
        <p:spPr>
          <a:xfrm>
            <a:off x="2623931" y="2534479"/>
            <a:ext cx="1977887" cy="1302026"/>
          </a:xfrm>
          <a:prstGeom prst="flowChartMagneticDis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47 - Διάγραμμα ροής: Μαγνητικό μέσο"/>
          <p:cNvSpPr/>
          <p:nvPr/>
        </p:nvSpPr>
        <p:spPr>
          <a:xfrm>
            <a:off x="6066182" y="2488095"/>
            <a:ext cx="1977887" cy="1302026"/>
          </a:xfrm>
          <a:prstGeom prst="flowChartMagneticDisk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49 - TextBox"/>
          <p:cNvSpPr txBox="1"/>
          <p:nvPr/>
        </p:nvSpPr>
        <p:spPr>
          <a:xfrm>
            <a:off x="2932043" y="2961861"/>
            <a:ext cx="1200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hot water</a:t>
            </a:r>
          </a:p>
        </p:txBody>
      </p:sp>
      <p:sp>
        <p:nvSpPr>
          <p:cNvPr id="51" name="50 - TextBox"/>
          <p:cNvSpPr txBox="1"/>
          <p:nvPr/>
        </p:nvSpPr>
        <p:spPr>
          <a:xfrm>
            <a:off x="6314661" y="3034748"/>
            <a:ext cx="1280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cold water</a:t>
            </a:r>
          </a:p>
        </p:txBody>
      </p:sp>
      <p:sp>
        <p:nvSpPr>
          <p:cNvPr id="52" name="51 - TextBox"/>
          <p:cNvSpPr txBox="1"/>
          <p:nvPr/>
        </p:nvSpPr>
        <p:spPr>
          <a:xfrm>
            <a:off x="5002696" y="2746513"/>
            <a:ext cx="854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+</a:t>
            </a:r>
          </a:p>
        </p:txBody>
      </p:sp>
      <p:sp>
        <p:nvSpPr>
          <p:cNvPr id="53" name="52 - TextBox"/>
          <p:cNvSpPr txBox="1"/>
          <p:nvPr/>
        </p:nvSpPr>
        <p:spPr>
          <a:xfrm>
            <a:off x="8216348" y="2729948"/>
            <a:ext cx="854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=</a:t>
            </a:r>
          </a:p>
        </p:txBody>
      </p:sp>
      <p:sp>
        <p:nvSpPr>
          <p:cNvPr id="54" name="53 - Διάγραμμα ροής: Μαγνητικό μέσο"/>
          <p:cNvSpPr/>
          <p:nvPr/>
        </p:nvSpPr>
        <p:spPr>
          <a:xfrm>
            <a:off x="8981660" y="2570921"/>
            <a:ext cx="1977887" cy="1302026"/>
          </a:xfrm>
          <a:prstGeom prst="flowChartMagneticDis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55 - TextBox"/>
          <p:cNvSpPr txBox="1"/>
          <p:nvPr/>
        </p:nvSpPr>
        <p:spPr>
          <a:xfrm>
            <a:off x="9369287" y="3077818"/>
            <a:ext cx="1200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hot water</a:t>
            </a:r>
          </a:p>
        </p:txBody>
      </p:sp>
      <p:sp>
        <p:nvSpPr>
          <p:cNvPr id="57" name="Thought Bubble: Cloud 7">
            <a:extLst>
              <a:ext uri="{FF2B5EF4-FFF2-40B4-BE49-F238E27FC236}">
                <a16:creationId xmlns:a16="http://schemas.microsoft.com/office/drawing/2014/main" id="{6265E9D7-E56C-40F5-A607-5D6707CB598E}"/>
              </a:ext>
            </a:extLst>
          </p:cNvPr>
          <p:cNvSpPr/>
          <p:nvPr/>
        </p:nvSpPr>
        <p:spPr>
          <a:xfrm>
            <a:off x="4423742" y="1490455"/>
            <a:ext cx="7653958" cy="938420"/>
          </a:xfrm>
          <a:prstGeom prst="cloudCallout">
            <a:avLst>
              <a:gd name="adj1" fmla="val 41619"/>
              <a:gd name="adj2" fmla="val -4867"/>
            </a:avLst>
          </a:prstGeom>
          <a:solidFill>
            <a:schemeClr val="bg1"/>
          </a:solidFill>
          <a:ln w="25400">
            <a:solidFill>
              <a:srgbClr val="DE44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We are taking hot water because hot water is more than cold</a:t>
            </a:r>
          </a:p>
        </p:txBody>
      </p:sp>
      <p:sp>
        <p:nvSpPr>
          <p:cNvPr id="21" name="20 - Διάγραμμα ροής: Μαγνητικό μέσο"/>
          <p:cNvSpPr/>
          <p:nvPr/>
        </p:nvSpPr>
        <p:spPr>
          <a:xfrm>
            <a:off x="2633456" y="1648654"/>
            <a:ext cx="1977887" cy="1302026"/>
          </a:xfrm>
          <a:prstGeom prst="flowChartMagneticDis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hought Bubble: Cloud 7">
            <a:extLst>
              <a:ext uri="{FF2B5EF4-FFF2-40B4-BE49-F238E27FC236}">
                <a16:creationId xmlns:a16="http://schemas.microsoft.com/office/drawing/2014/main" id="{6265E9D7-E56C-40F5-A607-5D6707CB598E}"/>
              </a:ext>
            </a:extLst>
          </p:cNvPr>
          <p:cNvSpPr/>
          <p:nvPr/>
        </p:nvSpPr>
        <p:spPr>
          <a:xfrm>
            <a:off x="180976" y="3686175"/>
            <a:ext cx="2381250" cy="2809875"/>
          </a:xfrm>
          <a:prstGeom prst="cloudCallout">
            <a:avLst>
              <a:gd name="adj1" fmla="val 41619"/>
              <a:gd name="adj2" fmla="val -4867"/>
            </a:avLst>
          </a:prstGeom>
          <a:solidFill>
            <a:schemeClr val="bg1"/>
          </a:solidFill>
          <a:ln w="25400">
            <a:solidFill>
              <a:srgbClr val="DE44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Taking away and we put the bigger number sigh</a:t>
            </a:r>
          </a:p>
        </p:txBody>
      </p:sp>
    </p:spTree>
    <p:extLst>
      <p:ext uri="{BB962C8B-B14F-4D97-AF65-F5344CB8AC3E}">
        <p14:creationId xmlns:p14="http://schemas.microsoft.com/office/powerpoint/2010/main" val="3296262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5988"/>
            <a:ext cx="10991850" cy="707876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latin typeface="Comic Sans MS" panose="030F0702030302020204" pitchFamily="66" charset="0"/>
              </a:rPr>
              <a:t>Adding positive and negative 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1718F1B4-5570-4EA4-8816-FDC02A5AF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89" y="0"/>
            <a:ext cx="3725262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C85C12"/>
                </a:solidFill>
                <a:latin typeface="Comic Sans MS" panose="030F0702030302020204" pitchFamily="66" charset="0"/>
              </a:rPr>
              <a:t>Integers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62FEF11A-0F36-4108-AA00-FB80F28C5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672" y="0"/>
            <a:ext cx="6327228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LI. Learn the rules of adding integers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SC. Add and subtract integers  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C85C12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4285FA-9DED-44C5-9B57-D7650243915F}"/>
              </a:ext>
            </a:extLst>
          </p:cNvPr>
          <p:cNvCxnSpPr>
            <a:cxnSpLocks/>
          </p:cNvCxnSpPr>
          <p:nvPr/>
        </p:nvCxnSpPr>
        <p:spPr>
          <a:xfrm flipV="1">
            <a:off x="160939" y="752475"/>
            <a:ext cx="2744186" cy="15727"/>
          </a:xfrm>
          <a:prstGeom prst="line">
            <a:avLst/>
          </a:prstGeom>
          <a:ln w="38100">
            <a:solidFill>
              <a:srgbClr val="DE4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- Διάγραμμα ροής: Παραπομπή"/>
          <p:cNvSpPr/>
          <p:nvPr/>
        </p:nvSpPr>
        <p:spPr>
          <a:xfrm>
            <a:off x="1875182" y="2684808"/>
            <a:ext cx="1769165" cy="1510748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8" name="27 - Διάγραμμα ροής: Παραπομπή"/>
          <p:cNvSpPr/>
          <p:nvPr/>
        </p:nvSpPr>
        <p:spPr>
          <a:xfrm>
            <a:off x="4427054" y="2681493"/>
            <a:ext cx="1769165" cy="1510748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39" name="38 - TextBox"/>
          <p:cNvSpPr txBox="1"/>
          <p:nvPr/>
        </p:nvSpPr>
        <p:spPr>
          <a:xfrm>
            <a:off x="3778112" y="5219700"/>
            <a:ext cx="854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+</a:t>
            </a:r>
          </a:p>
        </p:txBody>
      </p:sp>
      <p:sp>
        <p:nvSpPr>
          <p:cNvPr id="44" name="43 - TextBox"/>
          <p:cNvSpPr txBox="1"/>
          <p:nvPr/>
        </p:nvSpPr>
        <p:spPr>
          <a:xfrm>
            <a:off x="6465404" y="5205619"/>
            <a:ext cx="854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=</a:t>
            </a:r>
          </a:p>
        </p:txBody>
      </p:sp>
      <p:sp>
        <p:nvSpPr>
          <p:cNvPr id="46" name="45 - Διάγραμμα ροής: Παραπομπή"/>
          <p:cNvSpPr/>
          <p:nvPr/>
        </p:nvSpPr>
        <p:spPr>
          <a:xfrm>
            <a:off x="6995078" y="2594113"/>
            <a:ext cx="1769165" cy="1510748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2" name="51 - TextBox"/>
          <p:cNvSpPr txBox="1"/>
          <p:nvPr/>
        </p:nvSpPr>
        <p:spPr>
          <a:xfrm>
            <a:off x="3697771" y="2984638"/>
            <a:ext cx="854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+</a:t>
            </a:r>
          </a:p>
        </p:txBody>
      </p:sp>
      <p:sp>
        <p:nvSpPr>
          <p:cNvPr id="53" name="52 - TextBox"/>
          <p:cNvSpPr txBox="1"/>
          <p:nvPr/>
        </p:nvSpPr>
        <p:spPr>
          <a:xfrm>
            <a:off x="6292298" y="2929973"/>
            <a:ext cx="854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=</a:t>
            </a:r>
          </a:p>
        </p:txBody>
      </p:sp>
      <p:sp>
        <p:nvSpPr>
          <p:cNvPr id="57" name="Thought Bubble: Cloud 7">
            <a:extLst>
              <a:ext uri="{FF2B5EF4-FFF2-40B4-BE49-F238E27FC236}">
                <a16:creationId xmlns:a16="http://schemas.microsoft.com/office/drawing/2014/main" id="{6265E9D7-E56C-40F5-A607-5D6707CB598E}"/>
              </a:ext>
            </a:extLst>
          </p:cNvPr>
          <p:cNvSpPr/>
          <p:nvPr/>
        </p:nvSpPr>
        <p:spPr>
          <a:xfrm>
            <a:off x="2438400" y="1414254"/>
            <a:ext cx="5876925" cy="1014621"/>
          </a:xfrm>
          <a:prstGeom prst="cloudCallout">
            <a:avLst>
              <a:gd name="adj1" fmla="val 41619"/>
              <a:gd name="adj2" fmla="val -4867"/>
            </a:avLst>
          </a:prstGeom>
          <a:solidFill>
            <a:schemeClr val="bg1"/>
          </a:solidFill>
          <a:ln w="25400">
            <a:solidFill>
              <a:srgbClr val="DE44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Taking away and put the bigger number sign</a:t>
            </a:r>
          </a:p>
        </p:txBody>
      </p:sp>
      <p:sp>
        <p:nvSpPr>
          <p:cNvPr id="24" name="23 - Διάγραμμα ροής: Παραπομπή"/>
          <p:cNvSpPr/>
          <p:nvPr/>
        </p:nvSpPr>
        <p:spPr>
          <a:xfrm>
            <a:off x="1884707" y="4904133"/>
            <a:ext cx="1769165" cy="1510748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25" name="24 - Διάγραμμα ροής: Παραπομπή"/>
          <p:cNvSpPr/>
          <p:nvPr/>
        </p:nvSpPr>
        <p:spPr>
          <a:xfrm>
            <a:off x="4570757" y="4875558"/>
            <a:ext cx="1769165" cy="1510748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7" name="26 - Διάγραμμα ροής: Παραπομπή"/>
          <p:cNvSpPr/>
          <p:nvPr/>
        </p:nvSpPr>
        <p:spPr>
          <a:xfrm>
            <a:off x="7061753" y="4813438"/>
            <a:ext cx="1769165" cy="1510748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0176" y="2918638"/>
            <a:ext cx="1695450" cy="707876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Comic Sans MS" panose="030F0702030302020204" pitchFamily="66" charset="0"/>
              </a:rPr>
              <a:t>+ &gt; - </a:t>
            </a: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5426" y="5185588"/>
            <a:ext cx="1695450" cy="707876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Comic Sans MS" panose="030F0702030302020204" pitchFamily="66" charset="0"/>
              </a:rPr>
              <a:t>- &gt; + </a:t>
            </a:r>
          </a:p>
        </p:txBody>
      </p:sp>
    </p:spTree>
    <p:extLst>
      <p:ext uri="{BB962C8B-B14F-4D97-AF65-F5344CB8AC3E}">
        <p14:creationId xmlns:p14="http://schemas.microsoft.com/office/powerpoint/2010/main" val="3296262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1718F1B4-5570-4EA4-8816-FDC02A5AF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89" y="136525"/>
            <a:ext cx="3725262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C85C12"/>
                </a:solidFill>
                <a:latin typeface="Comic Sans MS" panose="030F0702030302020204" pitchFamily="66" charset="0"/>
              </a:rPr>
              <a:t>Integers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62FEF11A-0F36-4108-AA00-FB80F28C5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772" y="136524"/>
            <a:ext cx="6327228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LI. Learn the rules of adding integers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SC. Add and subtract integers  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C85C12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4285FA-9DED-44C5-9B57-D7650243915F}"/>
              </a:ext>
            </a:extLst>
          </p:cNvPr>
          <p:cNvCxnSpPr>
            <a:cxnSpLocks/>
          </p:cNvCxnSpPr>
          <p:nvPr/>
        </p:nvCxnSpPr>
        <p:spPr>
          <a:xfrm flipV="1">
            <a:off x="141889" y="828675"/>
            <a:ext cx="2744186" cy="15727"/>
          </a:xfrm>
          <a:prstGeom prst="line">
            <a:avLst/>
          </a:prstGeom>
          <a:ln w="38100">
            <a:solidFill>
              <a:srgbClr val="DE4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- Διάγραμμα ροής: Παραπομπή"/>
          <p:cNvSpPr/>
          <p:nvPr/>
        </p:nvSpPr>
        <p:spPr>
          <a:xfrm>
            <a:off x="178077" y="1200150"/>
            <a:ext cx="1022074" cy="95457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8" name="27 - Διάγραμμα ροής: Παραπομπή"/>
          <p:cNvSpPr/>
          <p:nvPr/>
        </p:nvSpPr>
        <p:spPr>
          <a:xfrm>
            <a:off x="1750530" y="1181100"/>
            <a:ext cx="964096" cy="929722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39" name="38 - TextBox"/>
          <p:cNvSpPr txBox="1"/>
          <p:nvPr/>
        </p:nvSpPr>
        <p:spPr>
          <a:xfrm>
            <a:off x="1257300" y="1224998"/>
            <a:ext cx="854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+</a:t>
            </a:r>
          </a:p>
        </p:txBody>
      </p:sp>
      <p:sp>
        <p:nvSpPr>
          <p:cNvPr id="44" name="43 - TextBox"/>
          <p:cNvSpPr txBox="1"/>
          <p:nvPr/>
        </p:nvSpPr>
        <p:spPr>
          <a:xfrm>
            <a:off x="2788754" y="1262269"/>
            <a:ext cx="854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=</a:t>
            </a:r>
          </a:p>
        </p:txBody>
      </p:sp>
      <p:sp>
        <p:nvSpPr>
          <p:cNvPr id="46" name="45 - Διάγραμμα ροής: Παραπομπή"/>
          <p:cNvSpPr/>
          <p:nvPr/>
        </p:nvSpPr>
        <p:spPr>
          <a:xfrm>
            <a:off x="3216138" y="1181100"/>
            <a:ext cx="984387" cy="934692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+</a:t>
            </a:r>
          </a:p>
        </p:txBody>
      </p:sp>
      <p:graphicFrame>
        <p:nvGraphicFramePr>
          <p:cNvPr id="20" name="19 - Πίνακας"/>
          <p:cNvGraphicFramePr>
            <a:graphicFrameLocks noGrp="1"/>
          </p:cNvGraphicFramePr>
          <p:nvPr/>
        </p:nvGraphicFramePr>
        <p:xfrm>
          <a:off x="209551" y="3375660"/>
          <a:ext cx="11820525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0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3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7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9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-3+4=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(-5)+(+4)=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(-2)+(+9)=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+3-3=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-8+8=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-8+(-6)=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(+3)</a:t>
                      </a:r>
                      <a:r>
                        <a:rPr lang="en-GB" sz="3600" b="1" baseline="0" dirty="0">
                          <a:solidFill>
                            <a:schemeClr val="tx1"/>
                          </a:solidFill>
                        </a:rPr>
                        <a:t>+(-7)=</a:t>
                      </a:r>
                      <a:endParaRPr lang="en-GB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-7+90=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+8-42=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9+(-31)=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90-3=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+5-35=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-9+(+10)=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(-7)+(+8)=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8-6=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-4+7=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11 - Διάγραμμα ροής: Παραπομπή"/>
          <p:cNvSpPr/>
          <p:nvPr/>
        </p:nvSpPr>
        <p:spPr>
          <a:xfrm>
            <a:off x="235227" y="2209800"/>
            <a:ext cx="1022074" cy="95457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3" name="12 - Διάγραμμα ροής: Παραπομπή"/>
          <p:cNvSpPr/>
          <p:nvPr/>
        </p:nvSpPr>
        <p:spPr>
          <a:xfrm>
            <a:off x="1759227" y="2228850"/>
            <a:ext cx="1022074" cy="95457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4" name="13 - Διάγραμμα ροής: Παραπομπή"/>
          <p:cNvSpPr/>
          <p:nvPr/>
        </p:nvSpPr>
        <p:spPr>
          <a:xfrm>
            <a:off x="3235602" y="2209800"/>
            <a:ext cx="1022074" cy="95457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1266825" y="2320373"/>
            <a:ext cx="854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+</a:t>
            </a:r>
          </a:p>
        </p:txBody>
      </p:sp>
      <p:sp>
        <p:nvSpPr>
          <p:cNvPr id="16" name="15 - TextBox"/>
          <p:cNvSpPr txBox="1"/>
          <p:nvPr/>
        </p:nvSpPr>
        <p:spPr>
          <a:xfrm>
            <a:off x="2722079" y="2252869"/>
            <a:ext cx="854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=</a:t>
            </a: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6" y="1270813"/>
            <a:ext cx="1695450" cy="707876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Comic Sans MS" panose="030F0702030302020204" pitchFamily="66" charset="0"/>
              </a:rPr>
              <a:t>+ &gt; - 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551" y="2251888"/>
            <a:ext cx="1695450" cy="707876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Comic Sans MS" panose="030F0702030302020204" pitchFamily="66" charset="0"/>
              </a:rPr>
              <a:t>- &gt; + </a:t>
            </a:r>
          </a:p>
        </p:txBody>
      </p:sp>
      <p:sp>
        <p:nvSpPr>
          <p:cNvPr id="19" name="Thought Bubble: Cloud 7">
            <a:extLst>
              <a:ext uri="{FF2B5EF4-FFF2-40B4-BE49-F238E27FC236}">
                <a16:creationId xmlns:a16="http://schemas.microsoft.com/office/drawing/2014/main" id="{6265E9D7-E56C-40F5-A607-5D6707CB598E}"/>
              </a:ext>
            </a:extLst>
          </p:cNvPr>
          <p:cNvSpPr/>
          <p:nvPr/>
        </p:nvSpPr>
        <p:spPr>
          <a:xfrm>
            <a:off x="6096001" y="1206775"/>
            <a:ext cx="4981574" cy="1698349"/>
          </a:xfrm>
          <a:prstGeom prst="cloudCallout">
            <a:avLst>
              <a:gd name="adj1" fmla="val 41619"/>
              <a:gd name="adj2" fmla="val -4867"/>
            </a:avLst>
          </a:prstGeom>
          <a:solidFill>
            <a:schemeClr val="bg1"/>
          </a:solidFill>
          <a:ln w="25400">
            <a:solidFill>
              <a:srgbClr val="DE44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Remember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Taking away</a:t>
            </a:r>
          </a:p>
        </p:txBody>
      </p:sp>
    </p:spTree>
    <p:extLst>
      <p:ext uri="{BB962C8B-B14F-4D97-AF65-F5344CB8AC3E}">
        <p14:creationId xmlns:p14="http://schemas.microsoft.com/office/powerpoint/2010/main" val="3296262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1" y="1194613"/>
            <a:ext cx="10991850" cy="707876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latin typeface="Comic Sans MS" panose="030F0702030302020204" pitchFamily="66" charset="0"/>
              </a:rPr>
              <a:t>Two negatives  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1718F1B4-5570-4EA4-8816-FDC02A5AF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89" y="136525"/>
            <a:ext cx="3725262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C85C12"/>
                </a:solidFill>
                <a:latin typeface="Comic Sans MS" panose="030F0702030302020204" pitchFamily="66" charset="0"/>
              </a:rPr>
              <a:t>Integers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62FEF11A-0F36-4108-AA00-FB80F28C5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772" y="136524"/>
            <a:ext cx="6327228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LI. Learn the rules of adding </a:t>
            </a:r>
            <a:r>
              <a:rPr lang="en-US" altLang="en-US" b="1" dirty="0" err="1">
                <a:solidFill>
                  <a:srgbClr val="C85C12"/>
                </a:solidFill>
                <a:latin typeface="Comic Sans MS" panose="030F0702030302020204" pitchFamily="66" charset="0"/>
              </a:rPr>
              <a:t>ingegers</a:t>
            </a:r>
            <a:endParaRPr lang="en-US" altLang="en-US" b="1" dirty="0">
              <a:solidFill>
                <a:srgbClr val="C85C12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SC. Add and subtract integers  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C85C12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4285FA-9DED-44C5-9B57-D7650243915F}"/>
              </a:ext>
            </a:extLst>
          </p:cNvPr>
          <p:cNvCxnSpPr>
            <a:cxnSpLocks/>
          </p:cNvCxnSpPr>
          <p:nvPr/>
        </p:nvCxnSpPr>
        <p:spPr>
          <a:xfrm flipV="1">
            <a:off x="141889" y="828675"/>
            <a:ext cx="2744186" cy="15727"/>
          </a:xfrm>
          <a:prstGeom prst="line">
            <a:avLst/>
          </a:prstGeom>
          <a:ln w="38100">
            <a:solidFill>
              <a:srgbClr val="DE4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hought Bubble: Cloud 7">
            <a:extLst>
              <a:ext uri="{FF2B5EF4-FFF2-40B4-BE49-F238E27FC236}">
                <a16:creationId xmlns:a16="http://schemas.microsoft.com/office/drawing/2014/main" id="{6265E9D7-E56C-40F5-A607-5D6707CB598E}"/>
              </a:ext>
            </a:extLst>
          </p:cNvPr>
          <p:cNvSpPr/>
          <p:nvPr/>
        </p:nvSpPr>
        <p:spPr>
          <a:xfrm>
            <a:off x="4667250" y="1883050"/>
            <a:ext cx="6324600" cy="1698349"/>
          </a:xfrm>
          <a:prstGeom prst="cloudCallout">
            <a:avLst>
              <a:gd name="adj1" fmla="val 41619"/>
              <a:gd name="adj2" fmla="val -4867"/>
            </a:avLst>
          </a:prstGeom>
          <a:solidFill>
            <a:schemeClr val="bg1"/>
          </a:solidFill>
          <a:ln w="25400">
            <a:solidFill>
              <a:srgbClr val="DE44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Two negatives turns to positive</a:t>
            </a:r>
          </a:p>
        </p:txBody>
      </p:sp>
      <p:sp>
        <p:nvSpPr>
          <p:cNvPr id="21" name="20 - TextBox"/>
          <p:cNvSpPr txBox="1"/>
          <p:nvPr/>
        </p:nvSpPr>
        <p:spPr>
          <a:xfrm>
            <a:off x="914400" y="1885950"/>
            <a:ext cx="3248025" cy="1569660"/>
          </a:xfrm>
          <a:prstGeom prst="rect">
            <a:avLst/>
          </a:prstGeom>
          <a:noFill/>
          <a:ln w="50800">
            <a:solidFill>
              <a:srgbClr val="C85C12"/>
            </a:solidFill>
          </a:ln>
        </p:spPr>
        <p:txBody>
          <a:bodyPr wrap="square" rtlCol="0">
            <a:spAutoFit/>
          </a:bodyPr>
          <a:lstStyle/>
          <a:p>
            <a:r>
              <a:rPr lang="en-GB" sz="9600" dirty="0"/>
              <a:t>-(-)</a:t>
            </a:r>
            <a:r>
              <a:rPr lang="en-GB" sz="6600" dirty="0"/>
              <a:t> = </a:t>
            </a:r>
            <a:r>
              <a:rPr lang="en-GB" sz="8800" dirty="0"/>
              <a:t>+</a:t>
            </a:r>
          </a:p>
        </p:txBody>
      </p:sp>
      <p:sp>
        <p:nvSpPr>
          <p:cNvPr id="23" name="22 - TextBox"/>
          <p:cNvSpPr txBox="1"/>
          <p:nvPr/>
        </p:nvSpPr>
        <p:spPr>
          <a:xfrm>
            <a:off x="495300" y="3829050"/>
            <a:ext cx="4972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-4</a:t>
            </a:r>
            <a:r>
              <a:rPr lang="en-GB" sz="4400" b="1" dirty="0">
                <a:solidFill>
                  <a:srgbClr val="C85C12"/>
                </a:solidFill>
              </a:rPr>
              <a:t>- </a:t>
            </a:r>
            <a:r>
              <a:rPr lang="en-GB" sz="4400" b="1" dirty="0"/>
              <a:t>(</a:t>
            </a:r>
            <a:r>
              <a:rPr lang="en-GB" sz="4400" b="1" dirty="0">
                <a:solidFill>
                  <a:srgbClr val="C85C12"/>
                </a:solidFill>
              </a:rPr>
              <a:t>-</a:t>
            </a:r>
            <a:r>
              <a:rPr lang="en-GB" sz="4400" b="1" dirty="0"/>
              <a:t>6) = -4 </a:t>
            </a:r>
            <a:r>
              <a:rPr lang="en-GB" sz="4400" b="1" dirty="0">
                <a:solidFill>
                  <a:srgbClr val="C85C12"/>
                </a:solidFill>
              </a:rPr>
              <a:t>+ 6</a:t>
            </a:r>
            <a:r>
              <a:rPr lang="en-GB" sz="4400" b="1" dirty="0"/>
              <a:t> = </a:t>
            </a:r>
          </a:p>
        </p:txBody>
      </p:sp>
      <p:sp>
        <p:nvSpPr>
          <p:cNvPr id="24" name="23 - TextBox"/>
          <p:cNvSpPr txBox="1"/>
          <p:nvPr/>
        </p:nvSpPr>
        <p:spPr>
          <a:xfrm>
            <a:off x="571499" y="4714875"/>
            <a:ext cx="4143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5</a:t>
            </a:r>
            <a:r>
              <a:rPr lang="en-GB" sz="4400" b="1" dirty="0">
                <a:solidFill>
                  <a:srgbClr val="C85C12"/>
                </a:solidFill>
              </a:rPr>
              <a:t>- </a:t>
            </a:r>
            <a:r>
              <a:rPr lang="en-GB" sz="4400" b="1" dirty="0"/>
              <a:t>(</a:t>
            </a:r>
            <a:r>
              <a:rPr lang="en-GB" sz="4400" b="1" dirty="0">
                <a:solidFill>
                  <a:srgbClr val="C85C12"/>
                </a:solidFill>
              </a:rPr>
              <a:t>-</a:t>
            </a:r>
            <a:r>
              <a:rPr lang="en-GB" sz="4400" b="1" dirty="0"/>
              <a:t>7) =  5 </a:t>
            </a:r>
            <a:r>
              <a:rPr lang="en-GB" sz="4400" b="1" dirty="0">
                <a:solidFill>
                  <a:srgbClr val="C85C12"/>
                </a:solidFill>
              </a:rPr>
              <a:t>+ 7 </a:t>
            </a:r>
            <a:r>
              <a:rPr lang="en-GB" sz="4400" b="1" dirty="0"/>
              <a:t>=</a:t>
            </a:r>
            <a:r>
              <a:rPr lang="en-GB" sz="4400" b="1" dirty="0">
                <a:solidFill>
                  <a:srgbClr val="C85C12"/>
                </a:solidFill>
              </a:rPr>
              <a:t> </a:t>
            </a:r>
            <a:endParaRPr lang="en-GB" sz="4400" b="1" dirty="0"/>
          </a:p>
        </p:txBody>
      </p:sp>
      <p:sp>
        <p:nvSpPr>
          <p:cNvPr id="25" name="24 - TextBox"/>
          <p:cNvSpPr txBox="1"/>
          <p:nvPr/>
        </p:nvSpPr>
        <p:spPr>
          <a:xfrm>
            <a:off x="647699" y="5753100"/>
            <a:ext cx="4143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9</a:t>
            </a:r>
            <a:r>
              <a:rPr lang="en-GB" sz="4400" b="1" dirty="0">
                <a:solidFill>
                  <a:srgbClr val="C85C12"/>
                </a:solidFill>
              </a:rPr>
              <a:t>- </a:t>
            </a:r>
            <a:r>
              <a:rPr lang="en-GB" sz="4400" b="1" dirty="0"/>
              <a:t>(</a:t>
            </a:r>
            <a:r>
              <a:rPr lang="en-GB" sz="4400" b="1" dirty="0">
                <a:solidFill>
                  <a:srgbClr val="C85C12"/>
                </a:solidFill>
              </a:rPr>
              <a:t>-</a:t>
            </a:r>
            <a:r>
              <a:rPr lang="en-GB" sz="4400" b="1" dirty="0"/>
              <a:t>9) =  </a:t>
            </a:r>
            <a:r>
              <a:rPr lang="en-GB" sz="4400" b="1" dirty="0">
                <a:solidFill>
                  <a:srgbClr val="C85C12"/>
                </a:solidFill>
              </a:rPr>
              <a:t>  </a:t>
            </a:r>
            <a:endParaRPr lang="en-GB" sz="4400" b="1" dirty="0"/>
          </a:p>
        </p:txBody>
      </p:sp>
      <p:sp>
        <p:nvSpPr>
          <p:cNvPr id="27" name="26 - TextBox"/>
          <p:cNvSpPr txBox="1"/>
          <p:nvPr/>
        </p:nvSpPr>
        <p:spPr>
          <a:xfrm>
            <a:off x="6172199" y="5829300"/>
            <a:ext cx="4143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12</a:t>
            </a:r>
            <a:r>
              <a:rPr lang="en-GB" sz="4400" b="1" dirty="0">
                <a:solidFill>
                  <a:srgbClr val="C85C12"/>
                </a:solidFill>
              </a:rPr>
              <a:t>- </a:t>
            </a:r>
            <a:r>
              <a:rPr lang="en-GB" sz="4400" b="1" dirty="0"/>
              <a:t>(</a:t>
            </a:r>
            <a:r>
              <a:rPr lang="en-GB" sz="4400" b="1" dirty="0">
                <a:solidFill>
                  <a:srgbClr val="C85C12"/>
                </a:solidFill>
              </a:rPr>
              <a:t>-</a:t>
            </a:r>
            <a:r>
              <a:rPr lang="en-GB" sz="4400" b="1" dirty="0"/>
              <a:t>3) =  </a:t>
            </a:r>
            <a:r>
              <a:rPr lang="en-GB" sz="4400" b="1" dirty="0">
                <a:solidFill>
                  <a:srgbClr val="C85C12"/>
                </a:solidFill>
              </a:rPr>
              <a:t>  </a:t>
            </a:r>
            <a:endParaRPr lang="en-GB" sz="4400" b="1" dirty="0"/>
          </a:p>
        </p:txBody>
      </p:sp>
      <p:sp>
        <p:nvSpPr>
          <p:cNvPr id="29" name="28 - TextBox"/>
          <p:cNvSpPr txBox="1"/>
          <p:nvPr/>
        </p:nvSpPr>
        <p:spPr>
          <a:xfrm>
            <a:off x="6191249" y="4857750"/>
            <a:ext cx="4143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5</a:t>
            </a:r>
            <a:r>
              <a:rPr lang="en-GB" sz="4400" b="1" dirty="0">
                <a:solidFill>
                  <a:srgbClr val="C85C12"/>
                </a:solidFill>
              </a:rPr>
              <a:t>- </a:t>
            </a:r>
            <a:r>
              <a:rPr lang="en-GB" sz="4400" b="1" dirty="0"/>
              <a:t>(</a:t>
            </a:r>
            <a:r>
              <a:rPr lang="en-GB" sz="4400" b="1" dirty="0">
                <a:solidFill>
                  <a:srgbClr val="C85C12"/>
                </a:solidFill>
              </a:rPr>
              <a:t>-</a:t>
            </a:r>
            <a:r>
              <a:rPr lang="en-GB" sz="4400" b="1" dirty="0"/>
              <a:t>9) =  </a:t>
            </a:r>
            <a:r>
              <a:rPr lang="en-GB" sz="4400" b="1" dirty="0">
                <a:solidFill>
                  <a:srgbClr val="C85C12"/>
                </a:solidFill>
              </a:rPr>
              <a:t>  </a:t>
            </a:r>
            <a:endParaRPr lang="en-GB" sz="4400" b="1" dirty="0"/>
          </a:p>
        </p:txBody>
      </p:sp>
      <p:sp>
        <p:nvSpPr>
          <p:cNvPr id="30" name="29 - TextBox"/>
          <p:cNvSpPr txBox="1"/>
          <p:nvPr/>
        </p:nvSpPr>
        <p:spPr>
          <a:xfrm>
            <a:off x="6076949" y="3962400"/>
            <a:ext cx="4143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-19</a:t>
            </a:r>
            <a:r>
              <a:rPr lang="en-GB" sz="4400" b="1" dirty="0">
                <a:solidFill>
                  <a:srgbClr val="C85C12"/>
                </a:solidFill>
              </a:rPr>
              <a:t>- </a:t>
            </a:r>
            <a:r>
              <a:rPr lang="en-GB" sz="4400" b="1" dirty="0"/>
              <a:t>(</a:t>
            </a:r>
            <a:r>
              <a:rPr lang="en-GB" sz="4400" b="1" dirty="0">
                <a:solidFill>
                  <a:srgbClr val="C85C12"/>
                </a:solidFill>
              </a:rPr>
              <a:t>-</a:t>
            </a:r>
            <a:r>
              <a:rPr lang="en-GB" sz="4400" b="1" dirty="0"/>
              <a:t>9) =  </a:t>
            </a:r>
            <a:r>
              <a:rPr lang="en-GB" sz="4400" b="1" dirty="0">
                <a:solidFill>
                  <a:srgbClr val="C85C12"/>
                </a:solidFill>
              </a:rPr>
              <a:t>  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32962624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6265E9D7-E56C-40F5-A607-5D6707CB598E}"/>
              </a:ext>
            </a:extLst>
          </p:cNvPr>
          <p:cNvSpPr/>
          <p:nvPr/>
        </p:nvSpPr>
        <p:spPr>
          <a:xfrm>
            <a:off x="1238250" y="1085850"/>
            <a:ext cx="9305925" cy="2924176"/>
          </a:xfrm>
          <a:prstGeom prst="cloudCallout">
            <a:avLst>
              <a:gd name="adj1" fmla="val 41619"/>
              <a:gd name="adj2" fmla="val -4867"/>
            </a:avLst>
          </a:prstGeom>
          <a:solidFill>
            <a:schemeClr val="bg1"/>
          </a:solidFill>
          <a:ln>
            <a:solidFill>
              <a:srgbClr val="DE44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466C38"/>
                </a:solidFill>
                <a:latin typeface="Comic Sans MS" panose="030F0702030302020204" pitchFamily="66" charset="0"/>
              </a:rPr>
              <a:t>Target for today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978" y="4298157"/>
            <a:ext cx="3247697" cy="2308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466C38"/>
                </a:solidFill>
                <a:latin typeface="Comic Sans MS" panose="030F0702030302020204" pitchFamily="66" charset="0"/>
              </a:rPr>
              <a:t>TeeJay</a:t>
            </a:r>
            <a:r>
              <a:rPr lang="en-US" altLang="en-US" sz="3600" b="1" dirty="0">
                <a:solidFill>
                  <a:srgbClr val="466C38"/>
                </a:solidFill>
                <a:latin typeface="Comic Sans MS" panose="030F0702030302020204" pitchFamily="66" charset="0"/>
              </a:rPr>
              <a:t> 3a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466C38"/>
                </a:solidFill>
                <a:latin typeface="Comic Sans MS" panose="030F0702030302020204" pitchFamily="66" charset="0"/>
              </a:rPr>
              <a:t>Pg 36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466C38"/>
                </a:solidFill>
                <a:latin typeface="Comic Sans MS" panose="030F0702030302020204" pitchFamily="66" charset="0"/>
              </a:rPr>
              <a:t>Ex 1, 2, 3  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1718F1B4-5570-4EA4-8816-FDC02A5AF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89" y="136525"/>
            <a:ext cx="3725262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C85C12"/>
                </a:solidFill>
                <a:latin typeface="Comic Sans MS" panose="030F0702030302020204" pitchFamily="66" charset="0"/>
              </a:rPr>
              <a:t>Integers</a:t>
            </a:r>
          </a:p>
        </p:txBody>
      </p:sp>
      <p:cxnSp>
        <p:nvCxnSpPr>
          <p:cNvPr id="13" name="Straight Connector 10">
            <a:extLst>
              <a:ext uri="{FF2B5EF4-FFF2-40B4-BE49-F238E27FC236}">
                <a16:creationId xmlns:a16="http://schemas.microsoft.com/office/drawing/2014/main" id="{FB4285FA-9DED-44C5-9B57-D7650243915F}"/>
              </a:ext>
            </a:extLst>
          </p:cNvPr>
          <p:cNvCxnSpPr>
            <a:cxnSpLocks/>
          </p:cNvCxnSpPr>
          <p:nvPr/>
        </p:nvCxnSpPr>
        <p:spPr>
          <a:xfrm flipV="1">
            <a:off x="152400" y="847725"/>
            <a:ext cx="2744186" cy="15727"/>
          </a:xfrm>
          <a:prstGeom prst="line">
            <a:avLst/>
          </a:prstGeom>
          <a:ln w="38100">
            <a:solidFill>
              <a:srgbClr val="DE4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953" y="4345782"/>
            <a:ext cx="3247697" cy="1477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466C38"/>
                </a:solidFill>
                <a:latin typeface="Comic Sans MS" panose="030F0702030302020204" pitchFamily="66" charset="0"/>
              </a:rPr>
              <a:t>Bonus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466C38"/>
                </a:solidFill>
                <a:latin typeface="Comic Sans MS" panose="030F0702030302020204" pitchFamily="66" charset="0"/>
              </a:rPr>
              <a:t>worksheet  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62FEF11A-0F36-4108-AA00-FB80F28C5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7197" y="117474"/>
            <a:ext cx="6327228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LI. Learn the rules of adding integers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SC. Add and subtract integers  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C85C1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262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399" y="4838700"/>
            <a:ext cx="3848101" cy="1446540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>
                <a:latin typeface="Comic Sans MS" panose="030F0702030302020204" pitchFamily="66" charset="0"/>
              </a:rPr>
              <a:t>Boiling water 100ºC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1718F1B4-5570-4EA4-8816-FDC02A5AF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89" y="136525"/>
            <a:ext cx="3725262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C85C12"/>
                </a:solidFill>
                <a:latin typeface="Comic Sans MS" panose="030F0702030302020204" pitchFamily="66" charset="0"/>
              </a:rPr>
              <a:t>Integers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62FEF11A-0F36-4108-AA00-FB80F28C5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772" y="136524"/>
            <a:ext cx="6327228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LI. Learn the meaning of integers numbers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SC. Use of integers numbers in real life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C85C12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4285FA-9DED-44C5-9B57-D7650243915F}"/>
              </a:ext>
            </a:extLst>
          </p:cNvPr>
          <p:cNvCxnSpPr>
            <a:cxnSpLocks/>
          </p:cNvCxnSpPr>
          <p:nvPr/>
        </p:nvCxnSpPr>
        <p:spPr>
          <a:xfrm flipV="1">
            <a:off x="141889" y="828675"/>
            <a:ext cx="2744186" cy="15727"/>
          </a:xfrm>
          <a:prstGeom prst="line">
            <a:avLst/>
          </a:prstGeom>
          <a:ln w="38100">
            <a:solidFill>
              <a:srgbClr val="DE4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AutoShape 4" descr="Are you a snowflake? - The Irish Ne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AutoShape 6" descr="Are you a snowflake? - The Irish Ne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100" y="4857750"/>
            <a:ext cx="5191125" cy="1446540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>
                <a:latin typeface="Comic Sans MS" panose="030F0702030302020204" pitchFamily="66" charset="0"/>
              </a:rPr>
              <a:t> freezing water-2ºC</a:t>
            </a:r>
          </a:p>
        </p:txBody>
      </p:sp>
      <p:sp>
        <p:nvSpPr>
          <p:cNvPr id="39938" name="AutoShape 2" descr="Ice Water Stock Illustration - Download Image Now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940" name="AutoShape 4" descr="Ice Water Stock Illustration - Download Image Now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9942" name="Picture 6" descr="Hot Coffee Cold Water vector illustration © lenm (#8812031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1" y="1581150"/>
            <a:ext cx="11039474" cy="2962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6262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051863"/>
            <a:ext cx="4610100" cy="646321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latin typeface="Comic Sans MS" panose="030F0702030302020204" pitchFamily="66" charset="0"/>
              </a:rPr>
              <a:t>Over the sea </a:t>
            </a:r>
            <a:r>
              <a:rPr lang="en-US" altLang="en-US" sz="3600" b="1" dirty="0">
                <a:solidFill>
                  <a:srgbClr val="C85C12"/>
                </a:solidFill>
                <a:latin typeface="Comic Sans MS" panose="030F0702030302020204" pitchFamily="66" charset="0"/>
              </a:rPr>
              <a:t>+3 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1718F1B4-5570-4EA4-8816-FDC02A5AF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89" y="136525"/>
            <a:ext cx="3725262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C85C12"/>
                </a:solidFill>
                <a:latin typeface="Comic Sans MS" panose="030F0702030302020204" pitchFamily="66" charset="0"/>
              </a:rPr>
              <a:t>Integers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62FEF11A-0F36-4108-AA00-FB80F28C5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772" y="136524"/>
            <a:ext cx="6327228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LI. Learn the meaning of integers numbers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SC. Use of integers numbers in real life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C85C12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4285FA-9DED-44C5-9B57-D7650243915F}"/>
              </a:ext>
            </a:extLst>
          </p:cNvPr>
          <p:cNvCxnSpPr>
            <a:cxnSpLocks/>
          </p:cNvCxnSpPr>
          <p:nvPr/>
        </p:nvCxnSpPr>
        <p:spPr>
          <a:xfrm flipV="1">
            <a:off x="141889" y="828675"/>
            <a:ext cx="2744186" cy="15727"/>
          </a:xfrm>
          <a:prstGeom prst="line">
            <a:avLst/>
          </a:prstGeom>
          <a:ln w="38100">
            <a:solidFill>
              <a:srgbClr val="DE4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2" name="Picture 2" descr="Shop Under The Sea Wallpaper in Kids The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75" y="2076449"/>
            <a:ext cx="6667500" cy="3524251"/>
          </a:xfrm>
          <a:prstGeom prst="rect">
            <a:avLst/>
          </a:prstGeom>
          <a:noFill/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099613"/>
            <a:ext cx="4610100" cy="646321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latin typeface="Comic Sans MS" panose="030F0702030302020204" pitchFamily="66" charset="0"/>
              </a:rPr>
              <a:t>Surface of sea </a:t>
            </a:r>
            <a:r>
              <a:rPr lang="en-US" altLang="en-US" sz="3600" b="1" dirty="0">
                <a:solidFill>
                  <a:srgbClr val="C85C12"/>
                </a:solidFill>
                <a:latin typeface="Comic Sans MS" panose="030F0702030302020204" pitchFamily="66" charset="0"/>
              </a:rPr>
              <a:t>0</a:t>
            </a:r>
            <a:r>
              <a:rPr lang="en-US" altLang="en-US" sz="3600" b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1850" y="4423588"/>
            <a:ext cx="4610100" cy="646321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latin typeface="Comic Sans MS" panose="030F0702030302020204" pitchFamily="66" charset="0"/>
              </a:rPr>
              <a:t>Below the sea </a:t>
            </a:r>
            <a:r>
              <a:rPr lang="en-US" altLang="en-US" sz="3600" b="1" dirty="0">
                <a:solidFill>
                  <a:srgbClr val="C85C12"/>
                </a:solidFill>
                <a:latin typeface="Comic Sans MS" panose="030F0702030302020204" pitchFamily="66" charset="0"/>
              </a:rPr>
              <a:t>-5</a:t>
            </a:r>
            <a:r>
              <a:rPr lang="en-US" altLang="en-US" sz="3600" b="1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6262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100" y="2032813"/>
            <a:ext cx="4610100" cy="769431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latin typeface="Comic Sans MS" panose="030F0702030302020204" pitchFamily="66" charset="0"/>
              </a:rPr>
              <a:t> </a:t>
            </a:r>
            <a:r>
              <a:rPr lang="en-US" altLang="en-US" sz="4400" b="1" dirty="0">
                <a:solidFill>
                  <a:srgbClr val="C85C12"/>
                </a:solidFill>
                <a:latin typeface="Comic Sans MS" panose="030F0702030302020204" pitchFamily="66" charset="0"/>
              </a:rPr>
              <a:t>-16º 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1718F1B4-5570-4EA4-8816-FDC02A5AF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89" y="136525"/>
            <a:ext cx="3725262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C85C12"/>
                </a:solidFill>
                <a:latin typeface="Comic Sans MS" panose="030F0702030302020204" pitchFamily="66" charset="0"/>
              </a:rPr>
              <a:t>Integers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62FEF11A-0F36-4108-AA00-FB80F28C5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772" y="136524"/>
            <a:ext cx="6327228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LI. Learn the meaning of integers numbers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SC. Use of integers numbers in real life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C85C12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4285FA-9DED-44C5-9B57-D7650243915F}"/>
              </a:ext>
            </a:extLst>
          </p:cNvPr>
          <p:cNvCxnSpPr>
            <a:cxnSpLocks/>
          </p:cNvCxnSpPr>
          <p:nvPr/>
        </p:nvCxnSpPr>
        <p:spPr>
          <a:xfrm flipV="1">
            <a:off x="141889" y="828675"/>
            <a:ext cx="2744186" cy="15727"/>
          </a:xfrm>
          <a:prstGeom prst="line">
            <a:avLst/>
          </a:prstGeom>
          <a:ln w="38100">
            <a:solidFill>
              <a:srgbClr val="DE4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66" name="Picture 2" descr="Ice Cream Cartoon Icon. Summer Sundae ... | Stock vector | Colourbo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850" y="1219201"/>
            <a:ext cx="4572000" cy="5400674"/>
          </a:xfrm>
          <a:prstGeom prst="rect">
            <a:avLst/>
          </a:prstGeom>
          <a:noFill/>
        </p:spPr>
      </p:pic>
      <p:sp>
        <p:nvSpPr>
          <p:cNvPr id="36870" name="AutoShape 6" descr="Ice Cream Vending Freezer Stock Vector (Royalty Free) 4676335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6872" name="Picture 8" descr="Flat Isometric Ice Cream Gelato Fridge Vector Illu Stock Vector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4925" y="2771775"/>
            <a:ext cx="4378325" cy="3105150"/>
          </a:xfrm>
          <a:prstGeom prst="rect">
            <a:avLst/>
          </a:prstGeom>
          <a:noFill/>
        </p:spPr>
      </p:pic>
      <p:sp>
        <p:nvSpPr>
          <p:cNvPr id="5" name="SMARTInkShape-15">
            <a:extLst>
              <a:ext uri="{FF2B5EF4-FFF2-40B4-BE49-F238E27FC236}">
                <a16:creationId xmlns:a16="http://schemas.microsoft.com/office/drawing/2014/main" id="{D6797288-9DFC-418F-8C2E-7C4A6809E3B1}"/>
              </a:ext>
            </a:extLst>
          </p:cNvPr>
          <p:cNvSpPr/>
          <p:nvPr/>
        </p:nvSpPr>
        <p:spPr>
          <a:xfrm>
            <a:off x="7858551" y="6053422"/>
            <a:ext cx="270861" cy="42579"/>
          </a:xfrm>
          <a:custGeom>
            <a:avLst/>
            <a:gdLst/>
            <a:ahLst/>
            <a:cxnLst/>
            <a:rect l="0" t="0" r="0" b="0"/>
            <a:pathLst>
              <a:path w="270861" h="42579">
                <a:moveTo>
                  <a:pt x="47199" y="42578"/>
                </a:moveTo>
                <a:lnTo>
                  <a:pt x="57450" y="22075"/>
                </a:lnTo>
                <a:lnTo>
                  <a:pt x="59325" y="20972"/>
                </a:lnTo>
                <a:lnTo>
                  <a:pt x="69607" y="19419"/>
                </a:lnTo>
                <a:lnTo>
                  <a:pt x="87500" y="17636"/>
                </a:lnTo>
                <a:lnTo>
                  <a:pt x="103090" y="10640"/>
                </a:lnTo>
                <a:lnTo>
                  <a:pt x="139046" y="7357"/>
                </a:lnTo>
                <a:lnTo>
                  <a:pt x="170342" y="13817"/>
                </a:lnTo>
                <a:lnTo>
                  <a:pt x="225799" y="7382"/>
                </a:lnTo>
                <a:lnTo>
                  <a:pt x="270860" y="6869"/>
                </a:lnTo>
                <a:lnTo>
                  <a:pt x="212771" y="0"/>
                </a:lnTo>
                <a:lnTo>
                  <a:pt x="167401" y="5562"/>
                </a:lnTo>
                <a:lnTo>
                  <a:pt x="117945" y="12943"/>
                </a:lnTo>
                <a:lnTo>
                  <a:pt x="58973" y="8891"/>
                </a:lnTo>
                <a:lnTo>
                  <a:pt x="4427" y="28554"/>
                </a:lnTo>
                <a:lnTo>
                  <a:pt x="2809" y="27937"/>
                </a:lnTo>
                <a:lnTo>
                  <a:pt x="1730" y="26201"/>
                </a:lnTo>
                <a:lnTo>
                  <a:pt x="0" y="20234"/>
                </a:lnTo>
                <a:lnTo>
                  <a:pt x="6021" y="25522"/>
                </a:lnTo>
                <a:lnTo>
                  <a:pt x="16109" y="28382"/>
                </a:lnTo>
                <a:lnTo>
                  <a:pt x="70788" y="30371"/>
                </a:lnTo>
                <a:lnTo>
                  <a:pt x="115778" y="30582"/>
                </a:lnTo>
                <a:lnTo>
                  <a:pt x="190074" y="4257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262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199" y="2585263"/>
            <a:ext cx="5505451" cy="2800757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latin typeface="Comic Sans MS" panose="030F0702030302020204" pitchFamily="66" charset="0"/>
              </a:rPr>
              <a:t> +3</a:t>
            </a:r>
            <a:r>
              <a:rPr lang="en-US" altLang="en-US" sz="4400" b="1" dirty="0">
                <a:solidFill>
                  <a:srgbClr val="C85C12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b="1" dirty="0">
                <a:solidFill>
                  <a:srgbClr val="C85C12"/>
                </a:solidFill>
                <a:latin typeface="Comic Sans MS" panose="030F0702030302020204" pitchFamily="66" charset="0"/>
              </a:rPr>
              <a:t>(third floor)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latin typeface="Comic Sans MS" panose="030F0702030302020204" pitchFamily="66" charset="0"/>
              </a:rPr>
              <a:t>  0</a:t>
            </a:r>
            <a:r>
              <a:rPr lang="en-US" altLang="en-US" sz="4400" b="1" dirty="0">
                <a:solidFill>
                  <a:srgbClr val="C85C12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b="1" dirty="0">
                <a:solidFill>
                  <a:srgbClr val="C85C12"/>
                </a:solidFill>
                <a:latin typeface="Comic Sans MS" panose="030F0702030302020204" pitchFamily="66" charset="0"/>
              </a:rPr>
              <a:t>(ground floor)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C85C12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400" b="1" dirty="0">
                <a:latin typeface="Comic Sans MS" panose="030F0702030302020204" pitchFamily="66" charset="0"/>
              </a:rPr>
              <a:t>-1</a:t>
            </a:r>
            <a:r>
              <a:rPr lang="en-US" altLang="en-US" sz="3200" b="1" dirty="0">
                <a:solidFill>
                  <a:srgbClr val="C85C12"/>
                </a:solidFill>
                <a:latin typeface="Comic Sans MS" panose="030F0702030302020204" pitchFamily="66" charset="0"/>
              </a:rPr>
              <a:t> (one level basement)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1718F1B4-5570-4EA4-8816-FDC02A5AF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89" y="136525"/>
            <a:ext cx="3725262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C85C12"/>
                </a:solidFill>
                <a:latin typeface="Comic Sans MS" panose="030F0702030302020204" pitchFamily="66" charset="0"/>
              </a:rPr>
              <a:t>Integers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62FEF11A-0F36-4108-AA00-FB80F28C5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772" y="136524"/>
            <a:ext cx="6327228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LI. Learn the meaning of integers numbers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SC. Use of integers numbers in real life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C85C12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4285FA-9DED-44C5-9B57-D7650243915F}"/>
              </a:ext>
            </a:extLst>
          </p:cNvPr>
          <p:cNvCxnSpPr>
            <a:cxnSpLocks/>
          </p:cNvCxnSpPr>
          <p:nvPr/>
        </p:nvCxnSpPr>
        <p:spPr>
          <a:xfrm flipV="1">
            <a:off x="141889" y="828675"/>
            <a:ext cx="2744186" cy="15727"/>
          </a:xfrm>
          <a:prstGeom prst="line">
            <a:avLst/>
          </a:prstGeom>
          <a:ln w="38100">
            <a:solidFill>
              <a:srgbClr val="DE4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0" name="AutoShape 6" descr="Ice Cream Vending Freezer Stock Vector (Royalty Free) 4676335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7890" name="Picture 2" descr="Man in elevator - Noh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75" y="2047875"/>
            <a:ext cx="5359400" cy="418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6262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" y="1318032"/>
            <a:ext cx="3076575" cy="5539968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latin typeface="Comic Sans MS" panose="030F0702030302020204" pitchFamily="66" charset="0"/>
              </a:rPr>
              <a:t>Withdrawals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latin typeface="Comic Sans MS" panose="030F0702030302020204" pitchFamily="66" charset="0"/>
              </a:rPr>
              <a:t>When you are taking out money of your account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85C12"/>
                </a:solidFill>
                <a:latin typeface="Comic Sans MS" panose="030F0702030302020204" pitchFamily="66" charset="0"/>
              </a:rPr>
              <a:t>The amount is going down, so it represents a </a:t>
            </a:r>
            <a:r>
              <a:rPr lang="en-US" altLang="en-US" sz="2800" b="1" dirty="0">
                <a:latin typeface="Comic Sans MS" panose="030F0702030302020204" pitchFamily="66" charset="0"/>
              </a:rPr>
              <a:t>negative</a:t>
            </a:r>
            <a:r>
              <a:rPr lang="en-US" altLang="en-US" sz="2800" b="1" dirty="0">
                <a:solidFill>
                  <a:srgbClr val="C85C12"/>
                </a:solidFill>
                <a:latin typeface="Comic Sans MS" panose="030F0702030302020204" pitchFamily="66" charset="0"/>
              </a:rPr>
              <a:t> number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C85C12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1718F1B4-5570-4EA4-8816-FDC02A5AF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39" y="0"/>
            <a:ext cx="3725262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C85C12"/>
                </a:solidFill>
                <a:latin typeface="Comic Sans MS" panose="030F0702030302020204" pitchFamily="66" charset="0"/>
              </a:rPr>
              <a:t>Integers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62FEF11A-0F36-4108-AA00-FB80F28C5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772" y="136524"/>
            <a:ext cx="6327228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LI. Learn the meaning of integers numbers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SC. Use of integers numbers in real life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C85C12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4285FA-9DED-44C5-9B57-D7650243915F}"/>
              </a:ext>
            </a:extLst>
          </p:cNvPr>
          <p:cNvCxnSpPr>
            <a:cxnSpLocks/>
          </p:cNvCxnSpPr>
          <p:nvPr/>
        </p:nvCxnSpPr>
        <p:spPr>
          <a:xfrm flipV="1">
            <a:off x="141889" y="828675"/>
            <a:ext cx="2744186" cy="15727"/>
          </a:xfrm>
          <a:prstGeom prst="line">
            <a:avLst/>
          </a:prstGeom>
          <a:ln w="38100">
            <a:solidFill>
              <a:srgbClr val="DE4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0" name="AutoShape 6" descr="Ice Cream Vending Freezer Stock Vector (Royalty Free) 4676335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8914" name="Picture 2" descr="Bank Cartoons Images, Stock Photos &amp; Vectors | Shutter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7575" y="1657350"/>
            <a:ext cx="4324350" cy="3590925"/>
          </a:xfrm>
          <a:prstGeom prst="rect">
            <a:avLst/>
          </a:prstGeom>
          <a:noFill/>
        </p:spPr>
      </p:pic>
      <p:sp>
        <p:nvSpPr>
          <p:cNvPr id="12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125" y="1318032"/>
            <a:ext cx="3076575" cy="5109081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latin typeface="Comic Sans MS" panose="030F0702030302020204" pitchFamily="66" charset="0"/>
              </a:rPr>
              <a:t>Deposits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latin typeface="Comic Sans MS" panose="030F0702030302020204" pitchFamily="66" charset="0"/>
              </a:rPr>
              <a:t>When you put money into your account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85C12"/>
                </a:solidFill>
                <a:latin typeface="Comic Sans MS" panose="030F0702030302020204" pitchFamily="66" charset="0"/>
              </a:rPr>
              <a:t>The amount is going up, so it represents a </a:t>
            </a:r>
            <a:r>
              <a:rPr lang="en-US" altLang="en-US" sz="2800" b="1" dirty="0">
                <a:latin typeface="Comic Sans MS" panose="030F0702030302020204" pitchFamily="66" charset="0"/>
              </a:rPr>
              <a:t>positive</a:t>
            </a:r>
            <a:r>
              <a:rPr lang="en-US" altLang="en-US" sz="2800" b="1" dirty="0">
                <a:solidFill>
                  <a:srgbClr val="C85C12"/>
                </a:solidFill>
                <a:latin typeface="Comic Sans MS" panose="030F0702030302020204" pitchFamily="66" charset="0"/>
              </a:rPr>
              <a:t> number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C85C12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6262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1718F1B4-5570-4EA4-8816-FDC02A5AF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39" y="0"/>
            <a:ext cx="3725262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C85C12"/>
                </a:solidFill>
                <a:latin typeface="Comic Sans MS" panose="030F0702030302020204" pitchFamily="66" charset="0"/>
              </a:rPr>
              <a:t>Integers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62FEF11A-0F36-4108-AA00-FB80F28C5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772" y="136524"/>
            <a:ext cx="6327228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LI. Learn the meaning of integers numbers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85C12"/>
                </a:solidFill>
                <a:latin typeface="Comic Sans MS" panose="030F0702030302020204" pitchFamily="66" charset="0"/>
              </a:rPr>
              <a:t>SC. Use of integers numbers in real life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C85C12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4285FA-9DED-44C5-9B57-D7650243915F}"/>
              </a:ext>
            </a:extLst>
          </p:cNvPr>
          <p:cNvCxnSpPr>
            <a:cxnSpLocks/>
          </p:cNvCxnSpPr>
          <p:nvPr/>
        </p:nvCxnSpPr>
        <p:spPr>
          <a:xfrm flipV="1">
            <a:off x="141889" y="828675"/>
            <a:ext cx="2744186" cy="15727"/>
          </a:xfrm>
          <a:prstGeom prst="line">
            <a:avLst/>
          </a:prstGeom>
          <a:ln w="38100">
            <a:solidFill>
              <a:srgbClr val="DE4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0" name="AutoShape 6" descr="Ice Cream Vending Freezer Stock Vector (Royalty Free) 4676335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986" name="Picture 2" descr="Pin on Sayings, Thoughts, Etc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" y="2447925"/>
            <a:ext cx="1254125" cy="1304924"/>
          </a:xfrm>
          <a:prstGeom prst="rect">
            <a:avLst/>
          </a:prstGeom>
          <a:noFill/>
        </p:spPr>
      </p:pic>
      <p:pic>
        <p:nvPicPr>
          <p:cNvPr id="41988" name="Picture 4" descr="Emoticons Usage in Social Media Marke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3925" y="2476500"/>
            <a:ext cx="1120775" cy="1277937"/>
          </a:xfrm>
          <a:prstGeom prst="rect">
            <a:avLst/>
          </a:prstGeom>
          <a:noFill/>
        </p:spPr>
      </p:pic>
      <p:pic>
        <p:nvPicPr>
          <p:cNvPr id="41990" name="Picture 6" descr="emoji good luck | Smiley animiert, Animierte emoticons, Lustiges emoj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2675" y="2514600"/>
            <a:ext cx="1025525" cy="1255713"/>
          </a:xfrm>
          <a:prstGeom prst="rect">
            <a:avLst/>
          </a:prstGeom>
          <a:noFill/>
        </p:spPr>
      </p:pic>
      <p:pic>
        <p:nvPicPr>
          <p:cNvPr id="41992" name="Picture 8" descr="1222 Best Smile images in 2020 | Smiley, Emoticon, Smiley emoj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9450" y="4057649"/>
            <a:ext cx="1158875" cy="1158875"/>
          </a:xfrm>
          <a:prstGeom prst="rect">
            <a:avLst/>
          </a:prstGeom>
          <a:noFill/>
        </p:spPr>
      </p:pic>
      <p:pic>
        <p:nvPicPr>
          <p:cNvPr id="41994" name="Picture 10" descr="What Do All The Face Emoji Mean? Your Guide To 10 Of The Most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51075" y="4029075"/>
            <a:ext cx="1025525" cy="1200149"/>
          </a:xfrm>
          <a:prstGeom prst="rect">
            <a:avLst/>
          </a:prstGeom>
          <a:noFill/>
        </p:spPr>
      </p:pic>
      <p:pic>
        <p:nvPicPr>
          <p:cNvPr id="41996" name="Picture 12" descr="Winking Tongue out Smiley Face Emoji Plush Cushion by A4tech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5050" y="4152899"/>
            <a:ext cx="1035050" cy="1114426"/>
          </a:xfrm>
          <a:prstGeom prst="rect">
            <a:avLst/>
          </a:prstGeom>
          <a:noFill/>
        </p:spPr>
      </p:pic>
      <p:sp>
        <p:nvSpPr>
          <p:cNvPr id="42000" name="AutoShape 16" descr="The Emoji Movie 'is Not So Bad It's Good - Good And Bad Emoji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226" y="1089433"/>
            <a:ext cx="8686800" cy="1446540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>
                <a:latin typeface="Comic Sans MS" panose="030F0702030302020204" pitchFamily="66" charset="0"/>
              </a:rPr>
              <a:t>How are you feeling about </a:t>
            </a:r>
            <a:r>
              <a:rPr lang="en-US" altLang="en-US" sz="4400" b="1" dirty="0" err="1">
                <a:latin typeface="Comic Sans MS" panose="030F0702030302020204" pitchFamily="66" charset="0"/>
              </a:rPr>
              <a:t>Maths</a:t>
            </a:r>
            <a:r>
              <a:rPr lang="en-US" altLang="en-US" sz="4400" b="1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42002" name="AutoShape 18" descr="The Emoji Movie 'is Not So Bad It's Good - Good And Bad Emoji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2004" name="Picture 20" descr="The Emoji Movie 'is Not So Bad It's Good - Good And Bad Emoji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89925" y="2466975"/>
            <a:ext cx="1254125" cy="1036638"/>
          </a:xfrm>
          <a:prstGeom prst="rect">
            <a:avLst/>
          </a:prstGeom>
          <a:noFill/>
        </p:spPr>
      </p:pic>
      <p:pic>
        <p:nvPicPr>
          <p:cNvPr id="42006" name="Picture 22" descr="That's Bad News Emoticon | Funny emoticons, Smiley, Emotico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728201" y="2486025"/>
            <a:ext cx="1092200" cy="1054100"/>
          </a:xfrm>
          <a:prstGeom prst="rect">
            <a:avLst/>
          </a:prstGeom>
          <a:noFill/>
        </p:spPr>
      </p:pic>
      <p:sp>
        <p:nvSpPr>
          <p:cNvPr id="42008" name="AutoShape 24" descr="Bad Grade | Funny emoticons, Emoticon,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2010" name="Picture 26" descr="Bad Grade | Funny emoticons, Emoticon, Smiley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23125" y="4010025"/>
            <a:ext cx="1196975" cy="985837"/>
          </a:xfrm>
          <a:prstGeom prst="rect">
            <a:avLst/>
          </a:prstGeom>
          <a:noFill/>
        </p:spPr>
      </p:pic>
      <p:pic>
        <p:nvPicPr>
          <p:cNvPr id="42012" name="Picture 28" descr="Bad Smell Face Emoji - Bad Smell Clipart - free transparent emoji ...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020175" y="3905250"/>
            <a:ext cx="1476375" cy="1196975"/>
          </a:xfrm>
          <a:prstGeom prst="rect">
            <a:avLst/>
          </a:prstGeom>
          <a:noFill/>
        </p:spPr>
      </p:pic>
      <p:sp>
        <p:nvSpPr>
          <p:cNvPr id="23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725" y="5632858"/>
            <a:ext cx="3076575" cy="769431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C85C12"/>
                </a:solidFill>
                <a:latin typeface="Comic Sans MS" panose="030F0702030302020204" pitchFamily="66" charset="0"/>
              </a:rPr>
              <a:t>positive</a:t>
            </a:r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FB4398A1-1780-47F5-ABBB-F48613B7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2825" y="5593269"/>
            <a:ext cx="3076575" cy="769431"/>
          </a:xfrm>
          <a:prstGeom prst="rect">
            <a:avLst/>
          </a:prstGeom>
          <a:solidFill>
            <a:srgbClr val="8BE994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C85C12"/>
                </a:solidFill>
                <a:latin typeface="Comic Sans MS" panose="030F0702030302020204" pitchFamily="66" charset="0"/>
              </a:rPr>
              <a:t>negative</a:t>
            </a:r>
          </a:p>
        </p:txBody>
      </p:sp>
      <p:pic>
        <p:nvPicPr>
          <p:cNvPr id="16386" name="Picture 2" descr="Bad Hangover | ID#: 62 | Funny Emoticons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75500" y="2505075"/>
            <a:ext cx="873125" cy="930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6262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8C2B7A7F18BC4EA5B70E63659DA490" ma:contentTypeVersion="4" ma:contentTypeDescription="Create a new document." ma:contentTypeScope="" ma:versionID="8d92a8ceff0da2ed0ad761e6da701eed">
  <xsd:schema xmlns:xsd="http://www.w3.org/2001/XMLSchema" xmlns:xs="http://www.w3.org/2001/XMLSchema" xmlns:p="http://schemas.microsoft.com/office/2006/metadata/properties" xmlns:ns3="c9715292-c115-40e0-9d29-15ec04b35901" targetNamespace="http://schemas.microsoft.com/office/2006/metadata/properties" ma:root="true" ma:fieldsID="580a8dc2200da05fe92310faa79530e2" ns3:_="">
    <xsd:import namespace="c9715292-c115-40e0-9d29-15ec04b3590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715292-c115-40e0-9d29-15ec04b35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DAF3A7-C6BE-49B8-9FF9-B55F41E8D8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715292-c115-40e0-9d29-15ec04b359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9D1CAA-60CD-4E9B-B41E-494C2C6570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571C6C-7EE6-4BAF-A347-6034410E791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2105</TotalTime>
  <Words>1795</Words>
  <Application>Microsoft Office PowerPoint</Application>
  <PresentationFormat>Widescreen</PresentationFormat>
  <Paragraphs>402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Lavasiliki Latsiou</dc:creator>
  <cp:lastModifiedBy>vasiliki</cp:lastModifiedBy>
  <cp:revision>124</cp:revision>
  <dcterms:created xsi:type="dcterms:W3CDTF">2020-08-14T08:13:09Z</dcterms:created>
  <dcterms:modified xsi:type="dcterms:W3CDTF">2020-08-27T09:59:06Z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0x010100138C2B7A7F18BC4EA5B70E63659DA490</vt:lpwstr>
  </property>
</Properties>
</file>