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6600"/>
    <a:srgbClr val="008000"/>
    <a:srgbClr val="99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134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37C3E6-0599-4CED-A4E7-A430A397FE6B}" type="datetimeFigureOut">
              <a:rPr lang="en-GB" smtClean="0"/>
              <a:t>14/01/2021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91F0D2-F351-4C5B-B567-1E014BEF3AE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55556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1F0D2-F351-4C5B-B567-1E014BEF3AE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85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1F0D2-F351-4C5B-B567-1E014BEF3AED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85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91F0D2-F351-4C5B-B567-1E014BEF3AED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88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chemeClr val="accent1">
                <a:tint val="66000"/>
                <a:satMod val="160000"/>
              </a:schemeClr>
            </a:gs>
            <a:gs pos="80000">
              <a:srgbClr val="99FF99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05000" y="2819400"/>
            <a:ext cx="53155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600" b="1" cap="none" spc="0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Scatter Graphs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3886200"/>
            <a:ext cx="3962400" cy="2886891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76200"/>
            <a:ext cx="3193835" cy="30255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95765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We have learnt to plot Scatter Graphs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We have seen the 3 main types of correlation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We have learnt how to draw and use a line of best fit on a graph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622" y="76200"/>
            <a:ext cx="1987177" cy="14478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6199"/>
            <a:ext cx="1608780" cy="15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30295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Starter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>
                <a:latin typeface="Comic Sans MS" pitchFamily="66" charset="0"/>
              </a:rPr>
              <a:t>What patterns can you spot in this data? Is it what you’d expect? Does all the data follow the pattern you’ve spotted?</a:t>
            </a:r>
          </a:p>
          <a:p>
            <a:r>
              <a:rPr lang="en-GB" sz="2000" dirty="0">
                <a:latin typeface="Comic Sans MS" pitchFamily="66" charset="0"/>
              </a:rPr>
              <a:t>The data is pupils test marks out of 100 in Maths and Science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8815461"/>
              </p:ext>
            </p:extLst>
          </p:nvPr>
        </p:nvGraphicFramePr>
        <p:xfrm>
          <a:off x="2971800" y="2743200"/>
          <a:ext cx="2743200" cy="39319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823"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itchFamily="66" charset="0"/>
                        </a:rPr>
                        <a:t>Science Mark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latin typeface="Comic Sans MS" pitchFamily="66" charset="0"/>
                        </a:rPr>
                        <a:t>Maths</a:t>
                      </a:r>
                      <a:r>
                        <a:rPr lang="en-GB" sz="1600" b="1" baseline="0" dirty="0">
                          <a:latin typeface="Comic Sans MS" pitchFamily="66" charset="0"/>
                        </a:rPr>
                        <a:t> Mark</a:t>
                      </a:r>
                      <a:endParaRPr lang="en-GB" sz="16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6199"/>
            <a:ext cx="1608780" cy="152400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622" y="76200"/>
            <a:ext cx="198717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5652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b="1" dirty="0">
                <a:latin typeface="Comic Sans MS" pitchFamily="66" charset="0"/>
              </a:rPr>
              <a:t>Learning Objectives</a:t>
            </a:r>
          </a:p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b="1" u="sng" dirty="0">
                <a:solidFill>
                  <a:srgbClr val="008000"/>
                </a:solidFill>
                <a:latin typeface="Comic Sans MS" pitchFamily="66" charset="0"/>
              </a:rPr>
              <a:t>All</a:t>
            </a:r>
            <a:r>
              <a:rPr lang="en-GB" dirty="0">
                <a:solidFill>
                  <a:srgbClr val="008000"/>
                </a:solidFill>
                <a:latin typeface="Comic Sans MS" pitchFamily="66" charset="0"/>
              </a:rPr>
              <a:t> will be able to plot a Scatter Graph 	for a set of relevant data (Level 5/6)</a:t>
            </a:r>
          </a:p>
          <a:p>
            <a:pPr marL="0" indent="0">
              <a:buNone/>
            </a:pPr>
            <a:endParaRPr lang="en-GB" dirty="0"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>
                <a:latin typeface="Comic Sans MS" pitchFamily="66" charset="0"/>
              </a:rPr>
              <a:t>	</a:t>
            </a:r>
            <a:r>
              <a:rPr lang="en-GB" b="1" u="sng" dirty="0">
                <a:solidFill>
                  <a:srgbClr val="FF6600"/>
                </a:solidFill>
                <a:latin typeface="Comic Sans MS" pitchFamily="66" charset="0"/>
              </a:rPr>
              <a:t>Most</a:t>
            </a:r>
            <a:r>
              <a:rPr lang="en-GB" dirty="0">
                <a:solidFill>
                  <a:srgbClr val="FF6600"/>
                </a:solidFill>
                <a:latin typeface="Comic Sans MS" pitchFamily="66" charset="0"/>
              </a:rPr>
              <a:t> will then be able to state the type 	of correlation (Level 6)</a:t>
            </a:r>
          </a:p>
          <a:p>
            <a:pPr marL="0" indent="0">
              <a:buNone/>
            </a:pP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  <a:p>
            <a:pPr marL="0" indent="0">
              <a:buNone/>
            </a:pP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	</a:t>
            </a:r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Some</a:t>
            </a:r>
            <a:r>
              <a:rPr lang="en-GB" dirty="0">
                <a:solidFill>
                  <a:srgbClr val="FF0000"/>
                </a:solidFill>
                <a:latin typeface="Comic Sans MS" pitchFamily="66" charset="0"/>
              </a:rPr>
              <a:t> will be able to draw an 	appropriate line of best fit and use it 	to make estimates (Level 6)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6199"/>
            <a:ext cx="1608780" cy="15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16952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>
                <a:latin typeface="Comic Sans MS" pitchFamily="66" charset="0"/>
              </a:rPr>
              <a:t>Today we will be looking at plotting Scatter Graphs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Scatter Graphs are used to represent two linked pieces of data</a:t>
            </a:r>
          </a:p>
          <a:p>
            <a:endParaRPr lang="en-GB" dirty="0">
              <a:latin typeface="Comic Sans MS" pitchFamily="66" charset="0"/>
            </a:endParaRPr>
          </a:p>
          <a:p>
            <a:r>
              <a:rPr lang="en-GB" dirty="0">
                <a:latin typeface="Comic Sans MS" pitchFamily="66" charset="0"/>
              </a:rPr>
              <a:t>Once plotted, patterns can more easily be found and estimates can be made from it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6199"/>
            <a:ext cx="1608780" cy="15240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3772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20472" y="1371600"/>
            <a:ext cx="3352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Plot a Scatter Graph of the following Information on test marks out of 100.</a:t>
            </a:r>
          </a:p>
          <a:p>
            <a:pPr algn="ctr"/>
            <a:endParaRPr lang="en-GB" sz="1600" dirty="0">
              <a:latin typeface="Comic Sans MS" pitchFamily="66" charset="0"/>
            </a:endParaRPr>
          </a:p>
          <a:p>
            <a:pPr algn="ctr"/>
            <a:r>
              <a:rPr lang="en-GB" sz="1600" dirty="0">
                <a:latin typeface="Comic Sans MS" pitchFamily="66" charset="0"/>
                <a:sym typeface="Wingdings" pitchFamily="2" charset="2"/>
              </a:rPr>
              <a:t> What patterns do you notice?</a:t>
            </a:r>
            <a:endParaRPr lang="en-GB" sz="1600" dirty="0">
              <a:latin typeface="Comic Sans MS" pitchFamily="66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2871301"/>
              </p:ext>
            </p:extLst>
          </p:nvPr>
        </p:nvGraphicFramePr>
        <p:xfrm>
          <a:off x="284328" y="2743200"/>
          <a:ext cx="2743200" cy="3846623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93823"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itchFamily="66" charset="0"/>
                        </a:rPr>
                        <a:t>Science Mark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b="1" dirty="0">
                          <a:latin typeface="Comic Sans MS" pitchFamily="66" charset="0"/>
                        </a:rPr>
                        <a:t>Maths</a:t>
                      </a:r>
                      <a:r>
                        <a:rPr lang="en-GB" sz="1400" b="1" baseline="0" dirty="0">
                          <a:latin typeface="Comic Sans MS" pitchFamily="66" charset="0"/>
                        </a:rPr>
                        <a:t> Mark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Comic Sans MS" pitchFamily="66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57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81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88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93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85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16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24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35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60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65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75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73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85898"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44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Comic Sans MS" pitchFamily="66" charset="0"/>
                        </a:rPr>
                        <a:t>42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17" name="Rectangle 6"/>
          <p:cNvSpPr>
            <a:spLocks noChangeArrowheads="1"/>
          </p:cNvSpPr>
          <p:nvPr/>
        </p:nvSpPr>
        <p:spPr bwMode="auto">
          <a:xfrm>
            <a:off x="4386263" y="1741488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8" name="Rectangle 7"/>
          <p:cNvSpPr>
            <a:spLocks noChangeArrowheads="1"/>
          </p:cNvSpPr>
          <p:nvPr/>
        </p:nvSpPr>
        <p:spPr bwMode="auto">
          <a:xfrm>
            <a:off x="4895850" y="1741488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9" name="Rectangle 8"/>
          <p:cNvSpPr>
            <a:spLocks noChangeArrowheads="1"/>
          </p:cNvSpPr>
          <p:nvPr/>
        </p:nvSpPr>
        <p:spPr bwMode="auto">
          <a:xfrm>
            <a:off x="5407025" y="1741488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0" name="Rectangle 9"/>
          <p:cNvSpPr>
            <a:spLocks noChangeArrowheads="1"/>
          </p:cNvSpPr>
          <p:nvPr/>
        </p:nvSpPr>
        <p:spPr bwMode="auto">
          <a:xfrm>
            <a:off x="5916613" y="1741488"/>
            <a:ext cx="14288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1" name="Rectangle 10"/>
          <p:cNvSpPr>
            <a:spLocks noChangeArrowheads="1"/>
          </p:cNvSpPr>
          <p:nvPr/>
        </p:nvSpPr>
        <p:spPr bwMode="auto">
          <a:xfrm>
            <a:off x="6427788" y="1741488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2" name="Rectangle 11"/>
          <p:cNvSpPr>
            <a:spLocks noChangeArrowheads="1"/>
          </p:cNvSpPr>
          <p:nvPr/>
        </p:nvSpPr>
        <p:spPr bwMode="auto">
          <a:xfrm>
            <a:off x="6938963" y="1741488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3" name="Rectangle 12"/>
          <p:cNvSpPr>
            <a:spLocks noChangeArrowheads="1"/>
          </p:cNvSpPr>
          <p:nvPr/>
        </p:nvSpPr>
        <p:spPr bwMode="auto">
          <a:xfrm>
            <a:off x="7448550" y="1741488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4" name="Rectangle 13"/>
          <p:cNvSpPr>
            <a:spLocks noChangeArrowheads="1"/>
          </p:cNvSpPr>
          <p:nvPr/>
        </p:nvSpPr>
        <p:spPr bwMode="auto">
          <a:xfrm>
            <a:off x="7959725" y="1741488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5" name="Rectangle 14"/>
          <p:cNvSpPr>
            <a:spLocks noChangeArrowheads="1"/>
          </p:cNvSpPr>
          <p:nvPr/>
        </p:nvSpPr>
        <p:spPr bwMode="auto">
          <a:xfrm>
            <a:off x="8469313" y="1741488"/>
            <a:ext cx="14288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6" name="Rectangle 15"/>
          <p:cNvSpPr>
            <a:spLocks noChangeArrowheads="1"/>
          </p:cNvSpPr>
          <p:nvPr/>
        </p:nvSpPr>
        <p:spPr bwMode="auto">
          <a:xfrm>
            <a:off x="3875088" y="21732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7" name="Rectangle 16"/>
          <p:cNvSpPr>
            <a:spLocks noChangeArrowheads="1"/>
          </p:cNvSpPr>
          <p:nvPr/>
        </p:nvSpPr>
        <p:spPr bwMode="auto">
          <a:xfrm>
            <a:off x="3875088" y="26050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8" name="Rectangle 17"/>
          <p:cNvSpPr>
            <a:spLocks noChangeArrowheads="1"/>
          </p:cNvSpPr>
          <p:nvPr/>
        </p:nvSpPr>
        <p:spPr bwMode="auto">
          <a:xfrm>
            <a:off x="3886200" y="30480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29" name="Rectangle 18"/>
          <p:cNvSpPr>
            <a:spLocks noChangeArrowheads="1"/>
          </p:cNvSpPr>
          <p:nvPr/>
        </p:nvSpPr>
        <p:spPr bwMode="auto">
          <a:xfrm>
            <a:off x="3875088" y="34686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0" name="Rectangle 19"/>
          <p:cNvSpPr>
            <a:spLocks noChangeArrowheads="1"/>
          </p:cNvSpPr>
          <p:nvPr/>
        </p:nvSpPr>
        <p:spPr bwMode="auto">
          <a:xfrm>
            <a:off x="3875088" y="39004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1" name="Rectangle 20"/>
          <p:cNvSpPr>
            <a:spLocks noChangeArrowheads="1"/>
          </p:cNvSpPr>
          <p:nvPr/>
        </p:nvSpPr>
        <p:spPr bwMode="auto">
          <a:xfrm>
            <a:off x="3875088" y="43322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4" name="Rectangle 21"/>
          <p:cNvSpPr>
            <a:spLocks noChangeArrowheads="1"/>
          </p:cNvSpPr>
          <p:nvPr/>
        </p:nvSpPr>
        <p:spPr bwMode="auto">
          <a:xfrm>
            <a:off x="3875088" y="47640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5" name="Rectangle 22"/>
          <p:cNvSpPr>
            <a:spLocks noChangeArrowheads="1"/>
          </p:cNvSpPr>
          <p:nvPr/>
        </p:nvSpPr>
        <p:spPr bwMode="auto">
          <a:xfrm>
            <a:off x="3875088" y="51958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7" name="Rectangle 23"/>
          <p:cNvSpPr>
            <a:spLocks noChangeArrowheads="1"/>
          </p:cNvSpPr>
          <p:nvPr/>
        </p:nvSpPr>
        <p:spPr bwMode="auto">
          <a:xfrm>
            <a:off x="3875088" y="56276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28" name="Rectangle 24"/>
          <p:cNvSpPr>
            <a:spLocks noChangeArrowheads="1"/>
          </p:cNvSpPr>
          <p:nvPr/>
        </p:nvSpPr>
        <p:spPr bwMode="auto">
          <a:xfrm>
            <a:off x="3875088" y="1741488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031" name="Rectangle 27"/>
          <p:cNvSpPr>
            <a:spLocks noChangeArrowheads="1"/>
          </p:cNvSpPr>
          <p:nvPr/>
        </p:nvSpPr>
        <p:spPr bwMode="auto">
          <a:xfrm>
            <a:off x="3875088" y="6059488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2" name="Pictur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1" y="76199"/>
            <a:ext cx="1371599" cy="1299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2491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524000"/>
            <a:ext cx="8763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You can draw a line of best fit on Data</a:t>
            </a:r>
          </a:p>
          <a:p>
            <a:pPr algn="ctr"/>
            <a:endParaRPr lang="en-GB" sz="2000" dirty="0">
              <a:latin typeface="Comic Sans MS" pitchFamily="66" charset="0"/>
            </a:endParaRPr>
          </a:p>
          <a:p>
            <a:pPr marL="342900" indent="-342900" algn="ctr">
              <a:buFont typeface="Wingdings"/>
              <a:buChar char="à"/>
            </a:pPr>
            <a:r>
              <a:rPr lang="en-GB" sz="2000" dirty="0">
                <a:latin typeface="Comic Sans MS" pitchFamily="66" charset="0"/>
                <a:sym typeface="Wingdings" pitchFamily="2" charset="2"/>
              </a:rPr>
              <a:t>A line of best fit roughly follows the pattern of the points</a:t>
            </a:r>
          </a:p>
          <a:p>
            <a:pPr marL="342900" indent="-342900" algn="ctr">
              <a:buFont typeface="Wingdings"/>
              <a:buChar char="à"/>
            </a:pPr>
            <a:r>
              <a:rPr lang="en-GB" sz="2000" dirty="0">
                <a:latin typeface="Comic Sans MS" pitchFamily="66" charset="0"/>
                <a:sym typeface="Wingdings" pitchFamily="2" charset="2"/>
              </a:rPr>
              <a:t>It does NOT have to go through any points or start on the axes…</a:t>
            </a:r>
            <a:endParaRPr lang="en-GB" sz="2000" dirty="0">
              <a:latin typeface="Comic Sans MS" pitchFamily="66" charset="0"/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457200" y="2895600"/>
            <a:ext cx="2438400" cy="2438400"/>
            <a:chOff x="609600" y="3124200"/>
            <a:chExt cx="2438400" cy="2438400"/>
          </a:xfrm>
        </p:grpSpPr>
        <p:cxnSp>
          <p:nvCxnSpPr>
            <p:cNvPr id="4" name="Straight Arrow Connector 3"/>
            <p:cNvCxnSpPr/>
            <p:nvPr/>
          </p:nvCxnSpPr>
          <p:spPr>
            <a:xfrm flipV="1">
              <a:off x="609600" y="31242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/>
            <p:nvPr/>
          </p:nvCxnSpPr>
          <p:spPr>
            <a:xfrm rot="5400000" flipV="1">
              <a:off x="1828800" y="43434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3" name="Group 32"/>
          <p:cNvGrpSpPr/>
          <p:nvPr/>
        </p:nvGrpSpPr>
        <p:grpSpPr>
          <a:xfrm>
            <a:off x="3429000" y="2895600"/>
            <a:ext cx="2438400" cy="2438400"/>
            <a:chOff x="609600" y="3124200"/>
            <a:chExt cx="2438400" cy="2438400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609600" y="31242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rot="5400000" flipV="1">
              <a:off x="1828800" y="43434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6" name="Group 35"/>
          <p:cNvGrpSpPr/>
          <p:nvPr/>
        </p:nvGrpSpPr>
        <p:grpSpPr>
          <a:xfrm>
            <a:off x="6400800" y="2895600"/>
            <a:ext cx="2438400" cy="2438400"/>
            <a:chOff x="609600" y="3124200"/>
            <a:chExt cx="2438400" cy="2438400"/>
          </a:xfrm>
        </p:grpSpPr>
        <p:cxnSp>
          <p:nvCxnSpPr>
            <p:cNvPr id="37" name="Straight Arrow Connector 36"/>
            <p:cNvCxnSpPr/>
            <p:nvPr/>
          </p:nvCxnSpPr>
          <p:spPr>
            <a:xfrm flipV="1">
              <a:off x="609600" y="31242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/>
            <p:nvPr/>
          </p:nvCxnSpPr>
          <p:spPr>
            <a:xfrm rot="5400000" flipV="1">
              <a:off x="1828800" y="4343400"/>
              <a:ext cx="0" cy="2438400"/>
            </a:xfrm>
            <a:prstGeom prst="straightConnector1">
              <a:avLst/>
            </a:prstGeom>
            <a:ln w="381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" name="Group 9"/>
          <p:cNvGrpSpPr/>
          <p:nvPr/>
        </p:nvGrpSpPr>
        <p:grpSpPr>
          <a:xfrm>
            <a:off x="1905000" y="3200400"/>
            <a:ext cx="152400" cy="152400"/>
            <a:chOff x="7924800" y="685800"/>
            <a:chExt cx="152400" cy="152400"/>
          </a:xfrm>
        </p:grpSpPr>
        <p:cxnSp>
          <p:nvCxnSpPr>
            <p:cNvPr id="9" name="Straight Connector 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0" name="Group 39"/>
          <p:cNvGrpSpPr/>
          <p:nvPr/>
        </p:nvGrpSpPr>
        <p:grpSpPr>
          <a:xfrm>
            <a:off x="4495800" y="4114800"/>
            <a:ext cx="152400" cy="152400"/>
            <a:chOff x="7924800" y="685800"/>
            <a:chExt cx="152400" cy="152400"/>
          </a:xfrm>
        </p:grpSpPr>
        <p:cxnSp>
          <p:nvCxnSpPr>
            <p:cNvPr id="41" name="Straight Connector 40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3" name="Group 42"/>
          <p:cNvGrpSpPr/>
          <p:nvPr/>
        </p:nvGrpSpPr>
        <p:grpSpPr>
          <a:xfrm>
            <a:off x="1371600" y="3810000"/>
            <a:ext cx="152400" cy="152400"/>
            <a:chOff x="7924800" y="685800"/>
            <a:chExt cx="152400" cy="152400"/>
          </a:xfrm>
        </p:grpSpPr>
        <p:cxnSp>
          <p:nvCxnSpPr>
            <p:cNvPr id="44" name="Straight Connector 43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6" name="Group 45"/>
          <p:cNvGrpSpPr/>
          <p:nvPr/>
        </p:nvGrpSpPr>
        <p:grpSpPr>
          <a:xfrm>
            <a:off x="1447800" y="4343400"/>
            <a:ext cx="152400" cy="152400"/>
            <a:chOff x="7924800" y="685800"/>
            <a:chExt cx="152400" cy="152400"/>
          </a:xfrm>
        </p:grpSpPr>
        <p:cxnSp>
          <p:nvCxnSpPr>
            <p:cNvPr id="47" name="Straight Connector 46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1066800" y="4343400"/>
            <a:ext cx="152400" cy="152400"/>
            <a:chOff x="7924800" y="685800"/>
            <a:chExt cx="152400" cy="152400"/>
          </a:xfrm>
        </p:grpSpPr>
        <p:cxnSp>
          <p:nvCxnSpPr>
            <p:cNvPr id="50" name="Straight Connector 49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2" name="Group 51"/>
          <p:cNvGrpSpPr/>
          <p:nvPr/>
        </p:nvGrpSpPr>
        <p:grpSpPr>
          <a:xfrm>
            <a:off x="914400" y="4876800"/>
            <a:ext cx="152400" cy="152400"/>
            <a:chOff x="7924800" y="685800"/>
            <a:chExt cx="152400" cy="152400"/>
          </a:xfrm>
        </p:grpSpPr>
        <p:cxnSp>
          <p:nvCxnSpPr>
            <p:cNvPr id="53" name="Straight Connector 52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5" name="Group 54"/>
          <p:cNvGrpSpPr/>
          <p:nvPr/>
        </p:nvGrpSpPr>
        <p:grpSpPr>
          <a:xfrm>
            <a:off x="4114800" y="3810000"/>
            <a:ext cx="152400" cy="152400"/>
            <a:chOff x="7924800" y="685800"/>
            <a:chExt cx="152400" cy="152400"/>
          </a:xfrm>
        </p:grpSpPr>
        <p:cxnSp>
          <p:nvCxnSpPr>
            <p:cNvPr id="56" name="Straight Connector 55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58" name="Group 57"/>
          <p:cNvGrpSpPr/>
          <p:nvPr/>
        </p:nvGrpSpPr>
        <p:grpSpPr>
          <a:xfrm>
            <a:off x="3810000" y="3886200"/>
            <a:ext cx="152400" cy="152400"/>
            <a:chOff x="7924800" y="685800"/>
            <a:chExt cx="152400" cy="152400"/>
          </a:xfrm>
        </p:grpSpPr>
        <p:cxnSp>
          <p:nvCxnSpPr>
            <p:cNvPr id="59" name="Straight Connector 5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Group 60"/>
          <p:cNvGrpSpPr/>
          <p:nvPr/>
        </p:nvGrpSpPr>
        <p:grpSpPr>
          <a:xfrm>
            <a:off x="2362200" y="2971800"/>
            <a:ext cx="152400" cy="152400"/>
            <a:chOff x="7924800" y="685800"/>
            <a:chExt cx="152400" cy="152400"/>
          </a:xfrm>
        </p:grpSpPr>
        <p:cxnSp>
          <p:nvCxnSpPr>
            <p:cNvPr id="62" name="Straight Connector 61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Group 63"/>
          <p:cNvGrpSpPr/>
          <p:nvPr/>
        </p:nvGrpSpPr>
        <p:grpSpPr>
          <a:xfrm>
            <a:off x="1828800" y="3657600"/>
            <a:ext cx="152400" cy="152400"/>
            <a:chOff x="7924800" y="685800"/>
            <a:chExt cx="152400" cy="152400"/>
          </a:xfrm>
        </p:grpSpPr>
        <p:cxnSp>
          <p:nvCxnSpPr>
            <p:cNvPr id="65" name="Straight Connector 64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7" name="Group 66"/>
          <p:cNvGrpSpPr/>
          <p:nvPr/>
        </p:nvGrpSpPr>
        <p:grpSpPr>
          <a:xfrm>
            <a:off x="4953000" y="4343400"/>
            <a:ext cx="152400" cy="152400"/>
            <a:chOff x="7924800" y="685800"/>
            <a:chExt cx="152400" cy="152400"/>
          </a:xfrm>
        </p:grpSpPr>
        <p:cxnSp>
          <p:nvCxnSpPr>
            <p:cNvPr id="68" name="Straight Connector 67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0" name="Group 69"/>
          <p:cNvGrpSpPr/>
          <p:nvPr/>
        </p:nvGrpSpPr>
        <p:grpSpPr>
          <a:xfrm>
            <a:off x="4953000" y="4648200"/>
            <a:ext cx="152400" cy="152400"/>
            <a:chOff x="7924800" y="685800"/>
            <a:chExt cx="152400" cy="152400"/>
          </a:xfrm>
        </p:grpSpPr>
        <p:cxnSp>
          <p:nvCxnSpPr>
            <p:cNvPr id="71" name="Straight Connector 70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3" name="Group 72"/>
          <p:cNvGrpSpPr/>
          <p:nvPr/>
        </p:nvGrpSpPr>
        <p:grpSpPr>
          <a:xfrm>
            <a:off x="5410200" y="4572000"/>
            <a:ext cx="152400" cy="152400"/>
            <a:chOff x="7924800" y="685800"/>
            <a:chExt cx="152400" cy="152400"/>
          </a:xfrm>
        </p:grpSpPr>
        <p:cxnSp>
          <p:nvCxnSpPr>
            <p:cNvPr id="74" name="Straight Connector 73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6" name="Group 75"/>
          <p:cNvGrpSpPr/>
          <p:nvPr/>
        </p:nvGrpSpPr>
        <p:grpSpPr>
          <a:xfrm>
            <a:off x="4038600" y="4267200"/>
            <a:ext cx="152400" cy="152400"/>
            <a:chOff x="7924800" y="685800"/>
            <a:chExt cx="152400" cy="152400"/>
          </a:xfrm>
        </p:grpSpPr>
        <p:cxnSp>
          <p:nvCxnSpPr>
            <p:cNvPr id="77" name="Straight Connector 76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9" name="Group 78"/>
          <p:cNvGrpSpPr/>
          <p:nvPr/>
        </p:nvGrpSpPr>
        <p:grpSpPr>
          <a:xfrm>
            <a:off x="6705600" y="3124200"/>
            <a:ext cx="152400" cy="152400"/>
            <a:chOff x="7924800" y="685800"/>
            <a:chExt cx="152400" cy="152400"/>
          </a:xfrm>
        </p:grpSpPr>
        <p:cxnSp>
          <p:nvCxnSpPr>
            <p:cNvPr id="80" name="Straight Connector 79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2" name="Group 81"/>
          <p:cNvGrpSpPr/>
          <p:nvPr/>
        </p:nvGrpSpPr>
        <p:grpSpPr>
          <a:xfrm>
            <a:off x="7010400" y="3505200"/>
            <a:ext cx="152400" cy="152400"/>
            <a:chOff x="7924800" y="685800"/>
            <a:chExt cx="152400" cy="152400"/>
          </a:xfrm>
        </p:grpSpPr>
        <p:cxnSp>
          <p:nvCxnSpPr>
            <p:cNvPr id="83" name="Straight Connector 82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5" name="Group 84"/>
          <p:cNvGrpSpPr/>
          <p:nvPr/>
        </p:nvGrpSpPr>
        <p:grpSpPr>
          <a:xfrm>
            <a:off x="6781800" y="4800600"/>
            <a:ext cx="152400" cy="152400"/>
            <a:chOff x="7924800" y="685800"/>
            <a:chExt cx="152400" cy="152400"/>
          </a:xfrm>
        </p:grpSpPr>
        <p:cxnSp>
          <p:nvCxnSpPr>
            <p:cNvPr id="86" name="Straight Connector 85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8" name="Group 87"/>
          <p:cNvGrpSpPr/>
          <p:nvPr/>
        </p:nvGrpSpPr>
        <p:grpSpPr>
          <a:xfrm>
            <a:off x="8001000" y="4800600"/>
            <a:ext cx="152400" cy="152400"/>
            <a:chOff x="7924800" y="685800"/>
            <a:chExt cx="152400" cy="152400"/>
          </a:xfrm>
        </p:grpSpPr>
        <p:cxnSp>
          <p:nvCxnSpPr>
            <p:cNvPr id="89" name="Straight Connector 8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1" name="Group 90"/>
          <p:cNvGrpSpPr/>
          <p:nvPr/>
        </p:nvGrpSpPr>
        <p:grpSpPr>
          <a:xfrm>
            <a:off x="8229600" y="3124200"/>
            <a:ext cx="152400" cy="152400"/>
            <a:chOff x="7924800" y="685800"/>
            <a:chExt cx="152400" cy="152400"/>
          </a:xfrm>
        </p:grpSpPr>
        <p:cxnSp>
          <p:nvCxnSpPr>
            <p:cNvPr id="92" name="Straight Connector 91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Group 93"/>
          <p:cNvGrpSpPr/>
          <p:nvPr/>
        </p:nvGrpSpPr>
        <p:grpSpPr>
          <a:xfrm>
            <a:off x="7391400" y="4267200"/>
            <a:ext cx="152400" cy="152400"/>
            <a:chOff x="7924800" y="685800"/>
            <a:chExt cx="152400" cy="152400"/>
          </a:xfrm>
        </p:grpSpPr>
        <p:cxnSp>
          <p:nvCxnSpPr>
            <p:cNvPr id="95" name="Straight Connector 94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7" name="Group 96"/>
          <p:cNvGrpSpPr/>
          <p:nvPr/>
        </p:nvGrpSpPr>
        <p:grpSpPr>
          <a:xfrm>
            <a:off x="8382000" y="4267200"/>
            <a:ext cx="152400" cy="152400"/>
            <a:chOff x="7924800" y="685800"/>
            <a:chExt cx="152400" cy="152400"/>
          </a:xfrm>
        </p:grpSpPr>
        <p:cxnSp>
          <p:nvCxnSpPr>
            <p:cNvPr id="98" name="Straight Connector 97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0" name="Group 99"/>
          <p:cNvGrpSpPr/>
          <p:nvPr/>
        </p:nvGrpSpPr>
        <p:grpSpPr>
          <a:xfrm>
            <a:off x="7848600" y="3733800"/>
            <a:ext cx="152400" cy="152400"/>
            <a:chOff x="7924800" y="685800"/>
            <a:chExt cx="152400" cy="152400"/>
          </a:xfrm>
        </p:grpSpPr>
        <p:cxnSp>
          <p:nvCxnSpPr>
            <p:cNvPr id="101" name="Straight Connector 100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3" name="Group 102"/>
          <p:cNvGrpSpPr/>
          <p:nvPr/>
        </p:nvGrpSpPr>
        <p:grpSpPr>
          <a:xfrm>
            <a:off x="7543800" y="3276600"/>
            <a:ext cx="152400" cy="152400"/>
            <a:chOff x="7924800" y="685800"/>
            <a:chExt cx="152400" cy="152400"/>
          </a:xfrm>
        </p:grpSpPr>
        <p:cxnSp>
          <p:nvCxnSpPr>
            <p:cNvPr id="104" name="Straight Connector 103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6" name="Group 105"/>
          <p:cNvGrpSpPr/>
          <p:nvPr/>
        </p:nvGrpSpPr>
        <p:grpSpPr>
          <a:xfrm>
            <a:off x="6858000" y="4114800"/>
            <a:ext cx="152400" cy="152400"/>
            <a:chOff x="7924800" y="685800"/>
            <a:chExt cx="152400" cy="152400"/>
          </a:xfrm>
        </p:grpSpPr>
        <p:cxnSp>
          <p:nvCxnSpPr>
            <p:cNvPr id="107" name="Straight Connector 106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2" name="Straight Connector 11"/>
          <p:cNvCxnSpPr/>
          <p:nvPr/>
        </p:nvCxnSpPr>
        <p:spPr>
          <a:xfrm flipV="1">
            <a:off x="990600" y="2971800"/>
            <a:ext cx="1219200" cy="21336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3657600" y="3810000"/>
            <a:ext cx="1905000" cy="990600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81000" y="5367024"/>
            <a:ext cx="2438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Positive Correlation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As one value increases, the other increases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5" name="TextBox 114"/>
          <p:cNvSpPr txBox="1"/>
          <p:nvPr/>
        </p:nvSpPr>
        <p:spPr>
          <a:xfrm>
            <a:off x="3200400" y="5367024"/>
            <a:ext cx="2590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Negative Correlation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As one value increases, the other decreases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16" name="TextBox 115"/>
          <p:cNvSpPr txBox="1"/>
          <p:nvPr/>
        </p:nvSpPr>
        <p:spPr>
          <a:xfrm>
            <a:off x="6172200" y="5367024"/>
            <a:ext cx="2590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>
                <a:solidFill>
                  <a:srgbClr val="FF0000"/>
                </a:solidFill>
                <a:latin typeface="Comic Sans MS" pitchFamily="66" charset="0"/>
              </a:rPr>
              <a:t>No Correlation</a:t>
            </a:r>
          </a:p>
          <a:p>
            <a:pPr algn="ctr"/>
            <a:r>
              <a:rPr lang="en-GB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There is no pattern in the data (and therefore no line of best fit…)</a:t>
            </a:r>
            <a:endParaRPr lang="en-GB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109" name="Picture 10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622" y="76200"/>
            <a:ext cx="198717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14794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1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1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Scatter Graphs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52400" y="1371600"/>
            <a:ext cx="8763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b="1" u="sng" dirty="0">
                <a:latin typeface="Comic Sans MS" pitchFamily="66" charset="0"/>
              </a:rPr>
              <a:t>Using a line of best fit</a:t>
            </a:r>
          </a:p>
        </p:txBody>
      </p:sp>
      <p:sp>
        <p:nvSpPr>
          <p:cNvPr id="109" name="Rectangle 6"/>
          <p:cNvSpPr>
            <a:spLocks noChangeArrowheads="1"/>
          </p:cNvSpPr>
          <p:nvPr/>
        </p:nvSpPr>
        <p:spPr bwMode="auto">
          <a:xfrm>
            <a:off x="1120775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1" name="Rectangle 7"/>
          <p:cNvSpPr>
            <a:spLocks noChangeArrowheads="1"/>
          </p:cNvSpPr>
          <p:nvPr/>
        </p:nvSpPr>
        <p:spPr bwMode="auto">
          <a:xfrm>
            <a:off x="1630362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" name="Rectangle 8"/>
          <p:cNvSpPr>
            <a:spLocks noChangeArrowheads="1"/>
          </p:cNvSpPr>
          <p:nvPr/>
        </p:nvSpPr>
        <p:spPr bwMode="auto">
          <a:xfrm>
            <a:off x="2141537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3" name="Rectangle 9"/>
          <p:cNvSpPr>
            <a:spLocks noChangeArrowheads="1"/>
          </p:cNvSpPr>
          <p:nvPr/>
        </p:nvSpPr>
        <p:spPr bwMode="auto">
          <a:xfrm>
            <a:off x="2651125" y="2006600"/>
            <a:ext cx="14288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4" name="Rectangle 10"/>
          <p:cNvSpPr>
            <a:spLocks noChangeArrowheads="1"/>
          </p:cNvSpPr>
          <p:nvPr/>
        </p:nvSpPr>
        <p:spPr bwMode="auto">
          <a:xfrm>
            <a:off x="3162300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7" name="Rectangle 11"/>
          <p:cNvSpPr>
            <a:spLocks noChangeArrowheads="1"/>
          </p:cNvSpPr>
          <p:nvPr/>
        </p:nvSpPr>
        <p:spPr bwMode="auto">
          <a:xfrm>
            <a:off x="3673475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8" name="Rectangle 12"/>
          <p:cNvSpPr>
            <a:spLocks noChangeArrowheads="1"/>
          </p:cNvSpPr>
          <p:nvPr/>
        </p:nvSpPr>
        <p:spPr bwMode="auto">
          <a:xfrm>
            <a:off x="4183062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9" name="Rectangle 13"/>
          <p:cNvSpPr>
            <a:spLocks noChangeArrowheads="1"/>
          </p:cNvSpPr>
          <p:nvPr/>
        </p:nvSpPr>
        <p:spPr bwMode="auto">
          <a:xfrm>
            <a:off x="4694237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0" name="Rectangle 14"/>
          <p:cNvSpPr>
            <a:spLocks noChangeArrowheads="1"/>
          </p:cNvSpPr>
          <p:nvPr/>
        </p:nvSpPr>
        <p:spPr bwMode="auto">
          <a:xfrm>
            <a:off x="5203825" y="2006600"/>
            <a:ext cx="14288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1" name="Rectangle 15"/>
          <p:cNvSpPr>
            <a:spLocks noChangeArrowheads="1"/>
          </p:cNvSpPr>
          <p:nvPr/>
        </p:nvSpPr>
        <p:spPr bwMode="auto">
          <a:xfrm>
            <a:off x="609600" y="24384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2" name="Rectangle 16"/>
          <p:cNvSpPr>
            <a:spLocks noChangeArrowheads="1"/>
          </p:cNvSpPr>
          <p:nvPr/>
        </p:nvSpPr>
        <p:spPr bwMode="auto">
          <a:xfrm>
            <a:off x="609600" y="28702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3" name="Rectangle 17"/>
          <p:cNvSpPr>
            <a:spLocks noChangeArrowheads="1"/>
          </p:cNvSpPr>
          <p:nvPr/>
        </p:nvSpPr>
        <p:spPr bwMode="auto">
          <a:xfrm>
            <a:off x="620712" y="3313112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4" name="Rectangle 18"/>
          <p:cNvSpPr>
            <a:spLocks noChangeArrowheads="1"/>
          </p:cNvSpPr>
          <p:nvPr/>
        </p:nvSpPr>
        <p:spPr bwMode="auto">
          <a:xfrm>
            <a:off x="609600" y="37338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5" name="Rectangle 19"/>
          <p:cNvSpPr>
            <a:spLocks noChangeArrowheads="1"/>
          </p:cNvSpPr>
          <p:nvPr/>
        </p:nvSpPr>
        <p:spPr bwMode="auto">
          <a:xfrm>
            <a:off x="609600" y="41656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6" name="Rectangle 20"/>
          <p:cNvSpPr>
            <a:spLocks noChangeArrowheads="1"/>
          </p:cNvSpPr>
          <p:nvPr/>
        </p:nvSpPr>
        <p:spPr bwMode="auto">
          <a:xfrm>
            <a:off x="609600" y="45974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7" name="Rectangle 21"/>
          <p:cNvSpPr>
            <a:spLocks noChangeArrowheads="1"/>
          </p:cNvSpPr>
          <p:nvPr/>
        </p:nvSpPr>
        <p:spPr bwMode="auto">
          <a:xfrm>
            <a:off x="609600" y="50292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8" name="Rectangle 22"/>
          <p:cNvSpPr>
            <a:spLocks noChangeArrowheads="1"/>
          </p:cNvSpPr>
          <p:nvPr/>
        </p:nvSpPr>
        <p:spPr bwMode="auto">
          <a:xfrm>
            <a:off x="609600" y="54610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29" name="Rectangle 23"/>
          <p:cNvSpPr>
            <a:spLocks noChangeArrowheads="1"/>
          </p:cNvSpPr>
          <p:nvPr/>
        </p:nvSpPr>
        <p:spPr bwMode="auto">
          <a:xfrm>
            <a:off x="609600" y="58928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0" name="Rectangle 24"/>
          <p:cNvSpPr>
            <a:spLocks noChangeArrowheads="1"/>
          </p:cNvSpPr>
          <p:nvPr/>
        </p:nvSpPr>
        <p:spPr bwMode="auto">
          <a:xfrm>
            <a:off x="609600" y="2006600"/>
            <a:ext cx="12700" cy="4330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31" name="Rectangle 27"/>
          <p:cNvSpPr>
            <a:spLocks noChangeArrowheads="1"/>
          </p:cNvSpPr>
          <p:nvPr/>
        </p:nvSpPr>
        <p:spPr bwMode="auto">
          <a:xfrm>
            <a:off x="609600" y="6324600"/>
            <a:ext cx="5118100" cy="12700"/>
          </a:xfrm>
          <a:prstGeom prst="rect">
            <a:avLst/>
          </a:prstGeom>
          <a:solidFill>
            <a:srgbClr val="000000"/>
          </a:solidFill>
          <a:ln w="0" cap="flat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TextBox 2"/>
          <p:cNvSpPr txBox="1"/>
          <p:nvPr/>
        </p:nvSpPr>
        <p:spPr>
          <a:xfrm>
            <a:off x="2438400" y="6550223"/>
            <a:ext cx="13211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Science Mark</a:t>
            </a:r>
          </a:p>
        </p:txBody>
      </p:sp>
      <p:sp>
        <p:nvSpPr>
          <p:cNvPr id="132" name="TextBox 131"/>
          <p:cNvSpPr txBox="1"/>
          <p:nvPr/>
        </p:nvSpPr>
        <p:spPr>
          <a:xfrm rot="16200000">
            <a:off x="-444992" y="4088109"/>
            <a:ext cx="11977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Maths Mark</a:t>
            </a:r>
          </a:p>
        </p:txBody>
      </p:sp>
      <p:sp>
        <p:nvSpPr>
          <p:cNvPr id="133" name="TextBox 132"/>
          <p:cNvSpPr txBox="1"/>
          <p:nvPr/>
        </p:nvSpPr>
        <p:spPr>
          <a:xfrm>
            <a:off x="457200" y="63246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914400" y="6324600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</a:t>
            </a:r>
          </a:p>
        </p:txBody>
      </p:sp>
      <p:sp>
        <p:nvSpPr>
          <p:cNvPr id="135" name="TextBox 134"/>
          <p:cNvSpPr txBox="1"/>
          <p:nvPr/>
        </p:nvSpPr>
        <p:spPr>
          <a:xfrm>
            <a:off x="14478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</a:t>
            </a:r>
          </a:p>
        </p:txBody>
      </p:sp>
      <p:sp>
        <p:nvSpPr>
          <p:cNvPr id="136" name="TextBox 135"/>
          <p:cNvSpPr txBox="1"/>
          <p:nvPr/>
        </p:nvSpPr>
        <p:spPr>
          <a:xfrm>
            <a:off x="193731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</a:t>
            </a:r>
          </a:p>
        </p:txBody>
      </p:sp>
      <p:sp>
        <p:nvSpPr>
          <p:cNvPr id="137" name="TextBox 136"/>
          <p:cNvSpPr txBox="1"/>
          <p:nvPr/>
        </p:nvSpPr>
        <p:spPr>
          <a:xfrm>
            <a:off x="24384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</a:t>
            </a:r>
          </a:p>
        </p:txBody>
      </p:sp>
      <p:sp>
        <p:nvSpPr>
          <p:cNvPr id="138" name="TextBox 137"/>
          <p:cNvSpPr txBox="1"/>
          <p:nvPr/>
        </p:nvSpPr>
        <p:spPr>
          <a:xfrm>
            <a:off x="29718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50</a:t>
            </a:r>
          </a:p>
        </p:txBody>
      </p:sp>
      <p:sp>
        <p:nvSpPr>
          <p:cNvPr id="139" name="TextBox 138"/>
          <p:cNvSpPr txBox="1"/>
          <p:nvPr/>
        </p:nvSpPr>
        <p:spPr>
          <a:xfrm>
            <a:off x="35052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60</a:t>
            </a:r>
          </a:p>
        </p:txBody>
      </p:sp>
      <p:sp>
        <p:nvSpPr>
          <p:cNvPr id="140" name="TextBox 139"/>
          <p:cNvSpPr txBox="1"/>
          <p:nvPr/>
        </p:nvSpPr>
        <p:spPr>
          <a:xfrm>
            <a:off x="3981440" y="6327918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70</a:t>
            </a:r>
          </a:p>
        </p:txBody>
      </p:sp>
      <p:sp>
        <p:nvSpPr>
          <p:cNvPr id="141" name="TextBox 140"/>
          <p:cNvSpPr txBox="1"/>
          <p:nvPr/>
        </p:nvSpPr>
        <p:spPr>
          <a:xfrm>
            <a:off x="50292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90</a:t>
            </a:r>
          </a:p>
        </p:txBody>
      </p:sp>
      <p:sp>
        <p:nvSpPr>
          <p:cNvPr id="142" name="TextBox 141"/>
          <p:cNvSpPr txBox="1"/>
          <p:nvPr/>
        </p:nvSpPr>
        <p:spPr>
          <a:xfrm>
            <a:off x="4495800" y="63246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80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5562600" y="6324600"/>
            <a:ext cx="482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100</a:t>
            </a:r>
          </a:p>
        </p:txBody>
      </p:sp>
      <p:sp>
        <p:nvSpPr>
          <p:cNvPr id="145" name="TextBox 144"/>
          <p:cNvSpPr txBox="1"/>
          <p:nvPr/>
        </p:nvSpPr>
        <p:spPr>
          <a:xfrm>
            <a:off x="304800" y="6172200"/>
            <a:ext cx="29367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0</a:t>
            </a:r>
          </a:p>
        </p:txBody>
      </p:sp>
      <p:sp>
        <p:nvSpPr>
          <p:cNvPr id="146" name="TextBox 145"/>
          <p:cNvSpPr txBox="1"/>
          <p:nvPr/>
        </p:nvSpPr>
        <p:spPr>
          <a:xfrm>
            <a:off x="228600" y="5758891"/>
            <a:ext cx="3738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</a:t>
            </a:r>
          </a:p>
        </p:txBody>
      </p:sp>
      <p:sp>
        <p:nvSpPr>
          <p:cNvPr id="147" name="TextBox 146"/>
          <p:cNvSpPr txBox="1"/>
          <p:nvPr/>
        </p:nvSpPr>
        <p:spPr>
          <a:xfrm>
            <a:off x="228600" y="53340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20</a:t>
            </a:r>
          </a:p>
        </p:txBody>
      </p:sp>
      <p:sp>
        <p:nvSpPr>
          <p:cNvPr id="148" name="TextBox 147"/>
          <p:cNvSpPr txBox="1"/>
          <p:nvPr/>
        </p:nvSpPr>
        <p:spPr>
          <a:xfrm>
            <a:off x="228600" y="48768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</a:t>
            </a:r>
          </a:p>
        </p:txBody>
      </p:sp>
      <p:sp>
        <p:nvSpPr>
          <p:cNvPr id="149" name="TextBox 148"/>
          <p:cNvSpPr txBox="1"/>
          <p:nvPr/>
        </p:nvSpPr>
        <p:spPr>
          <a:xfrm>
            <a:off x="228600" y="443423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40</a:t>
            </a:r>
          </a:p>
        </p:txBody>
      </p:sp>
      <p:sp>
        <p:nvSpPr>
          <p:cNvPr id="150" name="TextBox 149"/>
          <p:cNvSpPr txBox="1"/>
          <p:nvPr/>
        </p:nvSpPr>
        <p:spPr>
          <a:xfrm>
            <a:off x="228600" y="4006291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50</a:t>
            </a:r>
          </a:p>
        </p:txBody>
      </p:sp>
      <p:sp>
        <p:nvSpPr>
          <p:cNvPr id="151" name="TextBox 150"/>
          <p:cNvSpPr txBox="1"/>
          <p:nvPr/>
        </p:nvSpPr>
        <p:spPr>
          <a:xfrm>
            <a:off x="228600" y="35814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60</a:t>
            </a:r>
          </a:p>
        </p:txBody>
      </p:sp>
      <p:sp>
        <p:nvSpPr>
          <p:cNvPr id="152" name="TextBox 151"/>
          <p:cNvSpPr txBox="1"/>
          <p:nvPr/>
        </p:nvSpPr>
        <p:spPr>
          <a:xfrm>
            <a:off x="228600" y="3175406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70</a:t>
            </a:r>
          </a:p>
        </p:txBody>
      </p:sp>
      <p:sp>
        <p:nvSpPr>
          <p:cNvPr id="153" name="TextBox 152"/>
          <p:cNvSpPr txBox="1"/>
          <p:nvPr/>
        </p:nvSpPr>
        <p:spPr>
          <a:xfrm>
            <a:off x="228600" y="22860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90</a:t>
            </a:r>
          </a:p>
        </p:txBody>
      </p:sp>
      <p:sp>
        <p:nvSpPr>
          <p:cNvPr id="154" name="TextBox 153"/>
          <p:cNvSpPr txBox="1"/>
          <p:nvPr/>
        </p:nvSpPr>
        <p:spPr>
          <a:xfrm>
            <a:off x="228600" y="2743200"/>
            <a:ext cx="40267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80</a:t>
            </a:r>
          </a:p>
        </p:txBody>
      </p:sp>
      <p:sp>
        <p:nvSpPr>
          <p:cNvPr id="155" name="TextBox 154"/>
          <p:cNvSpPr txBox="1"/>
          <p:nvPr/>
        </p:nvSpPr>
        <p:spPr>
          <a:xfrm>
            <a:off x="152400" y="1828800"/>
            <a:ext cx="4828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100</a:t>
            </a:r>
          </a:p>
        </p:txBody>
      </p:sp>
      <p:grpSp>
        <p:nvGrpSpPr>
          <p:cNvPr id="156" name="Group 155"/>
          <p:cNvGrpSpPr/>
          <p:nvPr/>
        </p:nvGrpSpPr>
        <p:grpSpPr>
          <a:xfrm>
            <a:off x="3444950" y="3650512"/>
            <a:ext cx="152400" cy="152400"/>
            <a:chOff x="7924800" y="685800"/>
            <a:chExt cx="152400" cy="152400"/>
          </a:xfrm>
        </p:grpSpPr>
        <p:cxnSp>
          <p:nvCxnSpPr>
            <p:cNvPr id="157" name="Straight Connector 156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157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9" name="Group 158"/>
          <p:cNvGrpSpPr/>
          <p:nvPr/>
        </p:nvGrpSpPr>
        <p:grpSpPr>
          <a:xfrm>
            <a:off x="1364512" y="5153246"/>
            <a:ext cx="152400" cy="152400"/>
            <a:chOff x="7924800" y="685800"/>
            <a:chExt cx="152400" cy="152400"/>
          </a:xfrm>
        </p:grpSpPr>
        <p:cxnSp>
          <p:nvCxnSpPr>
            <p:cNvPr id="160" name="Straight Connector 159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5280838" y="2583711"/>
            <a:ext cx="152400" cy="152400"/>
            <a:chOff x="7924800" y="685800"/>
            <a:chExt cx="152400" cy="152400"/>
          </a:xfrm>
        </p:grpSpPr>
        <p:cxnSp>
          <p:nvCxnSpPr>
            <p:cNvPr id="163" name="Straight Connector 162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5" name="Group 164"/>
          <p:cNvGrpSpPr/>
          <p:nvPr/>
        </p:nvGrpSpPr>
        <p:grpSpPr>
          <a:xfrm>
            <a:off x="2275368" y="2427768"/>
            <a:ext cx="152400" cy="152400"/>
            <a:chOff x="7924800" y="685800"/>
            <a:chExt cx="152400" cy="152400"/>
          </a:xfrm>
        </p:grpSpPr>
        <p:cxnSp>
          <p:nvCxnSpPr>
            <p:cNvPr id="166" name="Straight Connector 165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7" name="Straight Connector 166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8" name="Group 167"/>
          <p:cNvGrpSpPr/>
          <p:nvPr/>
        </p:nvGrpSpPr>
        <p:grpSpPr>
          <a:xfrm>
            <a:off x="4681870" y="2367517"/>
            <a:ext cx="152400" cy="152400"/>
            <a:chOff x="7924800" y="685800"/>
            <a:chExt cx="152400" cy="152400"/>
          </a:xfrm>
        </p:grpSpPr>
        <p:cxnSp>
          <p:nvCxnSpPr>
            <p:cNvPr id="169" name="Straight Connector 16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0" name="Straight Connector 169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1" name="Group 170"/>
          <p:cNvGrpSpPr/>
          <p:nvPr/>
        </p:nvGrpSpPr>
        <p:grpSpPr>
          <a:xfrm>
            <a:off x="2154866" y="4529470"/>
            <a:ext cx="152400" cy="152400"/>
            <a:chOff x="7924800" y="685800"/>
            <a:chExt cx="152400" cy="152400"/>
          </a:xfrm>
        </p:grpSpPr>
        <p:cxnSp>
          <p:nvCxnSpPr>
            <p:cNvPr id="172" name="Straight Connector 171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Connector 172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5" name="Group 174"/>
          <p:cNvGrpSpPr/>
          <p:nvPr/>
        </p:nvGrpSpPr>
        <p:grpSpPr>
          <a:xfrm>
            <a:off x="1846521" y="4752753"/>
            <a:ext cx="152400" cy="152400"/>
            <a:chOff x="7924800" y="685800"/>
            <a:chExt cx="152400" cy="152400"/>
          </a:xfrm>
        </p:grpSpPr>
        <p:cxnSp>
          <p:nvCxnSpPr>
            <p:cNvPr id="176" name="Straight Connector 175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7" name="Straight Connector 176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8" name="Group 177"/>
          <p:cNvGrpSpPr/>
          <p:nvPr/>
        </p:nvGrpSpPr>
        <p:grpSpPr>
          <a:xfrm>
            <a:off x="2785729" y="4384157"/>
            <a:ext cx="152400" cy="152400"/>
            <a:chOff x="7924800" y="685800"/>
            <a:chExt cx="152400" cy="152400"/>
          </a:xfrm>
        </p:grpSpPr>
        <p:cxnSp>
          <p:nvCxnSpPr>
            <p:cNvPr id="179" name="Straight Connector 178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1" name="Group 180"/>
          <p:cNvGrpSpPr/>
          <p:nvPr/>
        </p:nvGrpSpPr>
        <p:grpSpPr>
          <a:xfrm>
            <a:off x="4352260" y="3143692"/>
            <a:ext cx="152400" cy="152400"/>
            <a:chOff x="7924800" y="685800"/>
            <a:chExt cx="152400" cy="152400"/>
          </a:xfrm>
        </p:grpSpPr>
        <p:cxnSp>
          <p:nvCxnSpPr>
            <p:cNvPr id="182" name="Straight Connector 181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3" name="Straight Connector 182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4" name="Group 183"/>
          <p:cNvGrpSpPr/>
          <p:nvPr/>
        </p:nvGrpSpPr>
        <p:grpSpPr>
          <a:xfrm>
            <a:off x="3590261" y="3434315"/>
            <a:ext cx="152400" cy="152400"/>
            <a:chOff x="7924800" y="685800"/>
            <a:chExt cx="152400" cy="152400"/>
          </a:xfrm>
        </p:grpSpPr>
        <p:cxnSp>
          <p:nvCxnSpPr>
            <p:cNvPr id="185" name="Straight Connector 184"/>
            <p:cNvCxnSpPr/>
            <p:nvPr/>
          </p:nvCxnSpPr>
          <p:spPr>
            <a:xfrm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6" name="Straight Connector 185"/>
            <p:cNvCxnSpPr/>
            <p:nvPr/>
          </p:nvCxnSpPr>
          <p:spPr>
            <a:xfrm flipH="1">
              <a:off x="7924800" y="685800"/>
              <a:ext cx="152400" cy="15240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6" name="TextBox 5"/>
          <p:cNvSpPr txBox="1"/>
          <p:nvPr/>
        </p:nvSpPr>
        <p:spPr>
          <a:xfrm>
            <a:off x="5943600" y="3352800"/>
            <a:ext cx="308344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dirty="0">
                <a:latin typeface="Comic Sans MS" pitchFamily="66" charset="0"/>
              </a:rPr>
              <a:t>A pupil scored a mark of 40 on their Science test but was absent for their Maths test. Use a line of best fit to estimate the score they would have achieved</a:t>
            </a:r>
          </a:p>
        </p:txBody>
      </p:sp>
      <p:pic>
        <p:nvPicPr>
          <p:cNvPr id="187" name="Picture 18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622" y="76200"/>
            <a:ext cx="198717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275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648200" y="3733800"/>
            <a:ext cx="4267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Plenary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8" t="7790" r="37848" b="38892"/>
          <a:stretch/>
        </p:blipFill>
        <p:spPr bwMode="auto">
          <a:xfrm>
            <a:off x="152400" y="1600200"/>
            <a:ext cx="4483604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138" t="61446" r="28201" b="3178"/>
          <a:stretch/>
        </p:blipFill>
        <p:spPr bwMode="auto">
          <a:xfrm>
            <a:off x="4419600" y="1600200"/>
            <a:ext cx="4495800" cy="2225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337" t="83095" r="28052" b="7424"/>
          <a:stretch/>
        </p:blipFill>
        <p:spPr bwMode="auto">
          <a:xfrm>
            <a:off x="4419600" y="3886200"/>
            <a:ext cx="4495800" cy="597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622" y="76200"/>
            <a:ext cx="198717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62173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Comic Sans MS" pitchFamily="66" charset="0"/>
              </a:rPr>
              <a:t>Plenary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724" t="9434" r="28438" b="17437"/>
          <a:stretch/>
        </p:blipFill>
        <p:spPr bwMode="auto">
          <a:xfrm>
            <a:off x="1905000" y="1295400"/>
            <a:ext cx="5105400" cy="53229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80622" y="76200"/>
            <a:ext cx="1987177" cy="1447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19346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340</Words>
  <Application>Microsoft Office PowerPoint</Application>
  <PresentationFormat>On-screen Show (4:3)</PresentationFormat>
  <Paragraphs>114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Comic Sans MS</vt:lpstr>
      <vt:lpstr>Wingdings</vt:lpstr>
      <vt:lpstr>Office Theme</vt:lpstr>
      <vt:lpstr>PowerPoint Presentation</vt:lpstr>
      <vt:lpstr>Starter</vt:lpstr>
      <vt:lpstr>Scatter Graphs</vt:lpstr>
      <vt:lpstr>Scatter Graphs</vt:lpstr>
      <vt:lpstr>Scatter Graphs</vt:lpstr>
      <vt:lpstr>Scatter Graphs</vt:lpstr>
      <vt:lpstr>Scatter Graphs</vt:lpstr>
      <vt:lpstr>Plenary</vt:lpstr>
      <vt:lpstr>Plenary</vt:lpstr>
      <vt:lpstr>Summary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Bob Milton</dc:creator>
  <cp:lastModifiedBy>Bob Milton</cp:lastModifiedBy>
  <cp:revision>20</cp:revision>
  <dcterms:created xsi:type="dcterms:W3CDTF">2006-08-16T00:00:00Z</dcterms:created>
  <dcterms:modified xsi:type="dcterms:W3CDTF">2021-01-14T11:45:35Z</dcterms:modified>
</cp:coreProperties>
</file>