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72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Statistics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675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Five Figure Summary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IQR and SIQR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Box Plots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5" action="ppaction://hlinksldjump"/>
              </a:rPr>
              <a:t>Exam Style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Plot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State the five-figure summary and construct a box plot to represent the following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AE96C6-CD58-1943-9D1F-05F560AAC347}"/>
              </a:ext>
            </a:extLst>
          </p:cNvPr>
          <p:cNvSpPr txBox="1"/>
          <p:nvPr/>
        </p:nvSpPr>
        <p:spPr>
          <a:xfrm>
            <a:off x="1833288" y="2117449"/>
            <a:ext cx="8051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14	18	18	19	20	22	26	28	30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7B82B3-1709-924C-920C-D56DE5047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6772"/>
              </p:ext>
            </p:extLst>
          </p:nvPr>
        </p:nvGraphicFramePr>
        <p:xfrm>
          <a:off x="2217227" y="5469254"/>
          <a:ext cx="74972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1BB3F22-C8DC-0D46-BD46-15716BF5C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63936"/>
              </p:ext>
            </p:extLst>
          </p:nvPr>
        </p:nvGraphicFramePr>
        <p:xfrm>
          <a:off x="1833288" y="5786675"/>
          <a:ext cx="824001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6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Plot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5E32C-1289-9741-9434-E3A81AA0D6C0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1161F-7581-A14C-8432-CAA513A96389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State the five-figure summary and construct a box plot to represent the following data.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930B0-039A-7C4F-ADC9-36CC31CEE2FD}"/>
              </a:ext>
            </a:extLst>
          </p:cNvPr>
          <p:cNvSpPr txBox="1"/>
          <p:nvPr/>
        </p:nvSpPr>
        <p:spPr>
          <a:xfrm>
            <a:off x="1025912" y="2146248"/>
            <a:ext cx="10829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88	65	41	55	91	40	62	70	82	86	79	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BBEB67E-E9AC-A64A-B542-89216149B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94832"/>
              </p:ext>
            </p:extLst>
          </p:nvPr>
        </p:nvGraphicFramePr>
        <p:xfrm>
          <a:off x="2217227" y="5469254"/>
          <a:ext cx="74972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99C616-EAA0-C140-AFCB-E5C3515B4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7644"/>
              </p:ext>
            </p:extLst>
          </p:nvPr>
        </p:nvGraphicFramePr>
        <p:xfrm>
          <a:off x="1833288" y="5786675"/>
          <a:ext cx="824001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9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From the following Stem and Leaf Diagram, draw a Box Plot to represent the information.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69265"/>
              </p:ext>
            </p:extLst>
          </p:nvPr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21751"/>
              </p:ext>
            </p:extLst>
          </p:nvPr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E9C06A6-0BE8-1C48-92D8-170A89784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34" y="1908032"/>
            <a:ext cx="3716366" cy="24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7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The following data is from the amount of pupils in classes in a </a:t>
            </a:r>
            <a:r>
              <a:rPr lang="en-US" sz="2200" dirty="0" err="1">
                <a:latin typeface="Trebuchet MS" panose="020B0703020202090204" pitchFamily="34" charset="0"/>
              </a:rPr>
              <a:t>maths</a:t>
            </a:r>
            <a:r>
              <a:rPr lang="en-US" sz="2200" dirty="0">
                <a:latin typeface="Trebuchet MS" panose="020B0703020202090204" pitchFamily="34" charset="0"/>
              </a:rPr>
              <a:t> department on a Monday afternoon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24	30	21	24	25	33	18	25	29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/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55675"/>
              </p:ext>
            </p:extLst>
          </p:nvPr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FBEB119-0047-3F4D-B678-E458B55EFBD4}"/>
              </a:ext>
            </a:extLst>
          </p:cNvPr>
          <p:cNvSpPr txBox="1"/>
          <p:nvPr/>
        </p:nvSpPr>
        <p:spPr>
          <a:xfrm>
            <a:off x="644178" y="2728204"/>
            <a:ext cx="1070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dirty="0">
                <a:latin typeface="Trebuchet MS" panose="020B0703020202090204" pitchFamily="34" charset="0"/>
              </a:rPr>
              <a:t>Draw a Box Plot of this information.</a:t>
            </a:r>
          </a:p>
          <a:p>
            <a:pPr marL="457200" indent="-457200">
              <a:buAutoNum type="alphaLcParenR"/>
            </a:pPr>
            <a:r>
              <a:rPr lang="en-US" dirty="0">
                <a:latin typeface="Trebuchet MS" panose="020B0703020202090204" pitchFamily="34" charset="0"/>
              </a:rPr>
              <a:t>State the SIQR of the data.</a:t>
            </a:r>
          </a:p>
        </p:txBody>
      </p:sp>
    </p:spTree>
    <p:extLst>
      <p:ext uri="{BB962C8B-B14F-4D97-AF65-F5344CB8AC3E}">
        <p14:creationId xmlns:p14="http://schemas.microsoft.com/office/powerpoint/2010/main" val="238103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The following data is from the amount of pupils in classes in a </a:t>
            </a:r>
            <a:r>
              <a:rPr lang="en-US" sz="2200" dirty="0" err="1">
                <a:latin typeface="Trebuchet MS" panose="020B0703020202090204" pitchFamily="34" charset="0"/>
              </a:rPr>
              <a:t>maths</a:t>
            </a:r>
            <a:r>
              <a:rPr lang="en-US" sz="2200" dirty="0">
                <a:latin typeface="Trebuchet MS" panose="020B0703020202090204" pitchFamily="34" charset="0"/>
              </a:rPr>
              <a:t> department on a Monday afternoon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24	30	21	24	25	33	18	25	29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/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/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FBEB119-0047-3F4D-B678-E458B55EFBD4}"/>
              </a:ext>
            </a:extLst>
          </p:cNvPr>
          <p:cNvSpPr txBox="1"/>
          <p:nvPr/>
        </p:nvSpPr>
        <p:spPr>
          <a:xfrm>
            <a:off x="644178" y="2728204"/>
            <a:ext cx="1070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c) On a Thursday morning the median class side is 23 and the SQR is 2.5. Make two valid comparisons about Monday afternoons and Thursday mornings.</a:t>
            </a:r>
          </a:p>
        </p:txBody>
      </p:sp>
    </p:spTree>
    <p:extLst>
      <p:ext uri="{BB962C8B-B14F-4D97-AF65-F5344CB8AC3E}">
        <p14:creationId xmlns:p14="http://schemas.microsoft.com/office/powerpoint/2010/main" val="425545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4539518" y="2491117"/>
            <a:ext cx="3528032" cy="2569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L – 	Lowest value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1</a:t>
            </a:r>
            <a:r>
              <a:rPr lang="en-US" sz="2200" dirty="0">
                <a:latin typeface="Trebuchet MS" panose="020B0703020202090204" pitchFamily="34" charset="0"/>
              </a:rPr>
              <a:t> – 	Lower Quartile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2</a:t>
            </a:r>
            <a:r>
              <a:rPr lang="en-US" sz="2200" dirty="0">
                <a:latin typeface="Trebuchet MS" panose="020B0703020202090204" pitchFamily="34" charset="0"/>
              </a:rPr>
              <a:t> – 	Median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3</a:t>
            </a:r>
            <a:r>
              <a:rPr lang="en-US" sz="2200" dirty="0">
                <a:latin typeface="Trebuchet MS" panose="020B0703020202090204" pitchFamily="34" charset="0"/>
              </a:rPr>
              <a:t> – 	Upper Quartile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H – 	Highest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2747C-245C-394C-A94B-C600404C7DE1}"/>
              </a:ext>
            </a:extLst>
          </p:cNvPr>
          <p:cNvSpPr txBox="1"/>
          <p:nvPr/>
        </p:nvSpPr>
        <p:spPr>
          <a:xfrm>
            <a:off x="506148" y="996469"/>
            <a:ext cx="8282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These contain the following information.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The numbers </a:t>
            </a:r>
            <a:r>
              <a:rPr lang="en-GB" sz="2200" b="1" dirty="0">
                <a:latin typeface="Trebuchet MS" panose="020B0603020202020204" pitchFamily="34" charset="0"/>
              </a:rPr>
              <a:t>MUST</a:t>
            </a:r>
            <a:r>
              <a:rPr lang="en-GB" sz="2200" dirty="0">
                <a:latin typeface="Trebuchet MS" panose="020B0603020202020204" pitchFamily="34" charset="0"/>
              </a:rPr>
              <a:t> be written in order from smallest to largest.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Construct a Five Figure Summary of the following information.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A0291-BB7D-5E45-B05B-ACA38D208BFA}"/>
              </a:ext>
            </a:extLst>
          </p:cNvPr>
          <p:cNvSpPr txBox="1"/>
          <p:nvPr/>
        </p:nvSpPr>
        <p:spPr>
          <a:xfrm>
            <a:off x="9164813" y="4482543"/>
            <a:ext cx="2521039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L – 	Lowest value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1</a:t>
            </a:r>
            <a:r>
              <a:rPr lang="en-US" sz="1400" dirty="0">
                <a:latin typeface="Trebuchet MS" panose="020B0703020202090204" pitchFamily="34" charset="0"/>
              </a:rPr>
              <a:t> – 	Lower Quartile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2</a:t>
            </a:r>
            <a:r>
              <a:rPr lang="en-US" sz="1400" dirty="0">
                <a:latin typeface="Trebuchet MS" panose="020B0703020202090204" pitchFamily="34" charset="0"/>
              </a:rPr>
              <a:t> – 	Median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3</a:t>
            </a:r>
            <a:r>
              <a:rPr lang="en-US" sz="1400" dirty="0">
                <a:latin typeface="Trebuchet MS" panose="020B0703020202090204" pitchFamily="34" charset="0"/>
              </a:rPr>
              <a:t> – 	Upper Quartile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H – 	Highest Number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07587-63E0-B349-AD97-9A83C7E25B81}"/>
              </a:ext>
            </a:extLst>
          </p:cNvPr>
          <p:cNvSpPr txBox="1"/>
          <p:nvPr/>
        </p:nvSpPr>
        <p:spPr>
          <a:xfrm>
            <a:off x="2668595" y="1702113"/>
            <a:ext cx="6463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13	12	9	14	12	18	20</a:t>
            </a:r>
          </a:p>
        </p:txBody>
      </p:sp>
    </p:spTree>
    <p:extLst>
      <p:ext uri="{BB962C8B-B14F-4D97-AF65-F5344CB8AC3E}">
        <p14:creationId xmlns:p14="http://schemas.microsoft.com/office/powerpoint/2010/main" val="368650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458F4-3954-B14A-9135-8CE13F464B9C}"/>
              </a:ext>
            </a:extLst>
          </p:cNvPr>
          <p:cNvSpPr txBox="1"/>
          <p:nvPr/>
        </p:nvSpPr>
        <p:spPr>
          <a:xfrm>
            <a:off x="1013057" y="15783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B3AC4C-8C74-BF41-9E2D-900D4FE48734}"/>
              </a:ext>
            </a:extLst>
          </p:cNvPr>
          <p:cNvSpPr txBox="1"/>
          <p:nvPr/>
        </p:nvSpPr>
        <p:spPr>
          <a:xfrm>
            <a:off x="697689" y="1265399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Construct a Five Figure Summary of the following information.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8B758-9411-6D4E-B9FB-06782A6FE1E0}"/>
              </a:ext>
            </a:extLst>
          </p:cNvPr>
          <p:cNvSpPr txBox="1"/>
          <p:nvPr/>
        </p:nvSpPr>
        <p:spPr>
          <a:xfrm>
            <a:off x="1507270" y="2010204"/>
            <a:ext cx="9536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36	28	31	26	33	29	38	25	30	31	</a:t>
            </a:r>
          </a:p>
        </p:txBody>
      </p:sp>
    </p:spTree>
    <p:extLst>
      <p:ext uri="{BB962C8B-B14F-4D97-AF65-F5344CB8AC3E}">
        <p14:creationId xmlns:p14="http://schemas.microsoft.com/office/powerpoint/2010/main" val="397132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458F4-3954-B14A-9135-8CE13F464B9C}"/>
              </a:ext>
            </a:extLst>
          </p:cNvPr>
          <p:cNvSpPr txBox="1"/>
          <p:nvPr/>
        </p:nvSpPr>
        <p:spPr>
          <a:xfrm>
            <a:off x="1013057" y="15783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B3AC4C-8C74-BF41-9E2D-900D4FE48734}"/>
              </a:ext>
            </a:extLst>
          </p:cNvPr>
          <p:cNvSpPr txBox="1"/>
          <p:nvPr/>
        </p:nvSpPr>
        <p:spPr>
          <a:xfrm>
            <a:off x="697689" y="1265399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3: Construct a Five Figure Summary of the following information.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8B758-9411-6D4E-B9FB-06782A6FE1E0}"/>
              </a:ext>
            </a:extLst>
          </p:cNvPr>
          <p:cNvSpPr txBox="1"/>
          <p:nvPr/>
        </p:nvSpPr>
        <p:spPr>
          <a:xfrm>
            <a:off x="1771063" y="1945286"/>
            <a:ext cx="8134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40	42	46	48	48	49	51	53	56</a:t>
            </a:r>
          </a:p>
        </p:txBody>
      </p:sp>
    </p:spTree>
    <p:extLst>
      <p:ext uri="{BB962C8B-B14F-4D97-AF65-F5344CB8AC3E}">
        <p14:creationId xmlns:p14="http://schemas.microsoft.com/office/powerpoint/2010/main" val="296305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70302020209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049CE-346C-CD40-8533-3D35E6FC4F48}"/>
              </a:ext>
            </a:extLst>
          </p:cNvPr>
          <p:cNvSpPr txBox="1"/>
          <p:nvPr/>
        </p:nvSpPr>
        <p:spPr>
          <a:xfrm>
            <a:off x="1960218" y="94321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703020202090204" pitchFamily="34" charset="0"/>
              </a:rPr>
              <a:t>(Semi) Interquartile Range</a:t>
            </a:r>
            <a:r>
              <a:rPr lang="en-GB" sz="2000" dirty="0">
                <a:latin typeface="Trebuchet MS" panose="020B0703020202090204" pitchFamily="34" charset="0"/>
              </a:rPr>
              <a:t>: It is a measure of the spread of results, in the middle two quartiles of a set of data.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BB66F-2554-134F-8499-887327080E4A}"/>
              </a:ext>
            </a:extLst>
          </p:cNvPr>
          <p:cNvSpPr txBox="1"/>
          <p:nvPr/>
        </p:nvSpPr>
        <p:spPr>
          <a:xfrm>
            <a:off x="1526011" y="1792001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rebuchet MS" panose="020B0703020202090204" pitchFamily="34" charset="0"/>
              </a:rPr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A58A4B-A2CA-E545-9131-70D2588BB406}"/>
                  </a:ext>
                </a:extLst>
              </p:cNvPr>
              <p:cNvSpPr txBox="1"/>
              <p:nvPr/>
            </p:nvSpPr>
            <p:spPr>
              <a:xfrm>
                <a:off x="4100282" y="3609302"/>
                <a:ext cx="299267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𝑆𝐼𝑄𝑅</m:t>
                      </m:r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800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A58A4B-A2CA-E545-9131-70D2588BB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282" y="3609302"/>
                <a:ext cx="2992679" cy="898964"/>
              </a:xfrm>
              <a:prstGeom prst="rect">
                <a:avLst/>
              </a:prstGeom>
              <a:blipFill>
                <a:blip r:embed="rId2"/>
                <a:stretch>
                  <a:fillRect t="-2778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DBFF42-6FFA-DB44-B952-B7CC4262BD2D}"/>
                  </a:ext>
                </a:extLst>
              </p:cNvPr>
              <p:cNvSpPr/>
              <p:nvPr/>
            </p:nvSpPr>
            <p:spPr>
              <a:xfrm>
                <a:off x="4195953" y="2253199"/>
                <a:ext cx="27233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𝐼𝑄𝑅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2800" i="1"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8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DBFF42-6FFA-DB44-B952-B7CC4262B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953" y="2253199"/>
                <a:ext cx="2723374" cy="523220"/>
              </a:xfrm>
              <a:prstGeom prst="rect">
                <a:avLst/>
              </a:prstGeom>
              <a:blipFill>
                <a:blip r:embed="rId3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869A1C2-313A-EA46-881B-EA7D72F4F27C}"/>
              </a:ext>
            </a:extLst>
          </p:cNvPr>
          <p:cNvSpPr txBox="1"/>
          <p:nvPr/>
        </p:nvSpPr>
        <p:spPr>
          <a:xfrm>
            <a:off x="3079152" y="5184099"/>
            <a:ext cx="554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*Remember that the set of results must be in order.</a:t>
            </a:r>
          </a:p>
        </p:txBody>
      </p:sp>
    </p:spTree>
    <p:extLst>
      <p:ext uri="{BB962C8B-B14F-4D97-AF65-F5344CB8AC3E}">
        <p14:creationId xmlns:p14="http://schemas.microsoft.com/office/powerpoint/2010/main" val="17584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State the median and Inter-Quartile Range of the following set of data.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C64B0-8BBC-654D-B4B7-C882261A2075}"/>
              </a:ext>
            </a:extLst>
          </p:cNvPr>
          <p:cNvSpPr txBox="1"/>
          <p:nvPr/>
        </p:nvSpPr>
        <p:spPr>
          <a:xfrm>
            <a:off x="1413608" y="1869643"/>
            <a:ext cx="90918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4.5	2.6	1.9	3.3	4.8	4.9	5.4	5.6	4.8	4.3</a:t>
            </a:r>
          </a:p>
        </p:txBody>
      </p:sp>
    </p:spTree>
    <p:extLst>
      <p:ext uri="{BB962C8B-B14F-4D97-AF65-F5344CB8AC3E}">
        <p14:creationId xmlns:p14="http://schemas.microsoft.com/office/powerpoint/2010/main" val="341889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State the median and SIQR of the following set of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78C65-49E4-4448-9088-45117A7D24A4}"/>
              </a:ext>
            </a:extLst>
          </p:cNvPr>
          <p:cNvSpPr txBox="1"/>
          <p:nvPr/>
        </p:nvSpPr>
        <p:spPr>
          <a:xfrm>
            <a:off x="1647752" y="1796688"/>
            <a:ext cx="90918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23	25	21	26	25	27	29	30	32	</a:t>
            </a:r>
          </a:p>
        </p:txBody>
      </p:sp>
    </p:spTree>
    <p:extLst>
      <p:ext uri="{BB962C8B-B14F-4D97-AF65-F5344CB8AC3E}">
        <p14:creationId xmlns:p14="http://schemas.microsoft.com/office/powerpoint/2010/main" val="238243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CC5BF-9743-BF47-BC32-957AEBBBE1CF}"/>
              </a:ext>
            </a:extLst>
          </p:cNvPr>
          <p:cNvSpPr txBox="1"/>
          <p:nvPr/>
        </p:nvSpPr>
        <p:spPr>
          <a:xfrm>
            <a:off x="1363041" y="1412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29800A-9644-2C46-95D9-F6379DAD1FE1}"/>
              </a:ext>
            </a:extLst>
          </p:cNvPr>
          <p:cNvSpPr txBox="1"/>
          <p:nvPr/>
        </p:nvSpPr>
        <p:spPr>
          <a:xfrm>
            <a:off x="1047673" y="1100018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3 </a:t>
            </a:r>
          </a:p>
          <a:p>
            <a:r>
              <a:rPr lang="en-US" sz="2200" dirty="0">
                <a:latin typeface="Trebuchet MS" panose="020B0703020202090204" pitchFamily="34" charset="0"/>
              </a:rPr>
              <a:t>a) State the median and SIQR of the following scores from </a:t>
            </a:r>
            <a:r>
              <a:rPr lang="en-US" sz="2200" dirty="0" err="1">
                <a:latin typeface="Trebuchet MS" panose="020B0703020202090204" pitchFamily="34" charset="0"/>
              </a:rPr>
              <a:t>Mr</a:t>
            </a:r>
            <a:r>
              <a:rPr lang="en-US" sz="2200" dirty="0">
                <a:latin typeface="Trebuchet MS" panose="020B0703020202090204" pitchFamily="34" charset="0"/>
              </a:rPr>
              <a:t> Miller’s class.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3ACC63-5B5A-3348-8112-74AF85C16395}"/>
              </a:ext>
            </a:extLst>
          </p:cNvPr>
          <p:cNvSpPr txBox="1"/>
          <p:nvPr/>
        </p:nvSpPr>
        <p:spPr>
          <a:xfrm>
            <a:off x="2482592" y="2183059"/>
            <a:ext cx="7159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88	90	90	92	94	96	98	99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2B7BE2-8000-6245-A2E0-E820122516B3}"/>
              </a:ext>
            </a:extLst>
          </p:cNvPr>
          <p:cNvSpPr txBox="1"/>
          <p:nvPr/>
        </p:nvSpPr>
        <p:spPr>
          <a:xfrm>
            <a:off x="1047673" y="3904818"/>
            <a:ext cx="9959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b) Miss McDonald’s class had a median of 97 and an SIQR of 6. Make two valid comparisons of the two classes results. </a:t>
            </a:r>
          </a:p>
        </p:txBody>
      </p:sp>
    </p:spTree>
    <p:extLst>
      <p:ext uri="{BB962C8B-B14F-4D97-AF65-F5344CB8AC3E}">
        <p14:creationId xmlns:p14="http://schemas.microsoft.com/office/powerpoint/2010/main" val="16987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519</Words>
  <Application>Microsoft Office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Bob Milton</cp:lastModifiedBy>
  <cp:revision>18</cp:revision>
  <dcterms:created xsi:type="dcterms:W3CDTF">2020-03-20T14:30:04Z</dcterms:created>
  <dcterms:modified xsi:type="dcterms:W3CDTF">2021-06-03T10:20:32Z</dcterms:modified>
</cp:coreProperties>
</file>