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430" r:id="rId3"/>
    <p:sldId id="436" r:id="rId4"/>
    <p:sldId id="431" r:id="rId5"/>
    <p:sldId id="422" r:id="rId6"/>
    <p:sldId id="415" r:id="rId7"/>
    <p:sldId id="332" r:id="rId8"/>
    <p:sldId id="417" r:id="rId9"/>
    <p:sldId id="433" r:id="rId10"/>
    <p:sldId id="418" r:id="rId11"/>
    <p:sldId id="438" r:id="rId12"/>
    <p:sldId id="437" r:id="rId13"/>
    <p:sldId id="420" r:id="rId14"/>
    <p:sldId id="434" r:id="rId15"/>
    <p:sldId id="421" r:id="rId16"/>
    <p:sldId id="43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25D5E-C1A1-42FD-B10E-2D17B139C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DF801-0CBF-4C42-A219-07C1A3669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AB0A9-68FC-499D-AA7D-0AEEA391B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BAD8A-7F3B-45C9-9011-18C421B4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319FC-5185-4446-BE62-DB9AFEAB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93AAB-726B-4808-BB5D-4EC9B142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CED0B-AB82-4A1D-96B4-EF2D26E73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5D3E3-029E-4EEC-886C-7BECAFE6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1C68F-75AC-476A-A632-032739D0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14104-F709-4C1B-9BE6-7DD5ADE98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98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53844-7FE3-4363-AC59-54A6061CE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F4444-2891-44EA-B8F0-64D494C11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F120A-2E75-49B1-A789-D7A17A756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4086E-DB92-4181-B783-922D5281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EA7AF-CC9E-4B2C-A83C-C0DF8A37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4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CAB04-74BC-4969-B885-C5CF270B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CA751-601F-4205-BCEA-D339BF0FA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EE8C1-8B6A-4C3B-A155-59AC9D283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DE564-6425-4452-A394-D20B79BC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49F87-3614-4639-8458-D16D2C0F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41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F8A5-D177-43ED-B1F4-FB4BE4D07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196BD-1C27-453B-AE4A-48A494DD1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AD65D-2292-4D86-AD7D-FF4E0BC2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0E730-A547-4B09-8C39-119B21B3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A8AE9-C23C-41E6-9F88-2F530B93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71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3750F-F676-4DA6-A15E-F1CE00613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91351-933F-4E3D-B5F9-4B2F2F241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58C108-4FDF-450D-9E33-4BF5EDAD7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19F43-B976-4EBB-BAB1-F9890D78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1C9BF-3F7F-459F-A942-3292C0E49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04E8D-8979-4330-BE19-6888EE9B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9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EEC51-3F3B-48C6-A0AC-51A8E2DD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1CA0C-219D-4A1C-B0E7-6B01FA65A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933A13-3D75-4749-9F4E-877E6EC56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BE26B-270F-4CE9-8FE8-16A085D8C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3E0C57-44ED-417C-BDDD-C2FF2C73A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850771-066E-4D56-8F8F-AD493B9CC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1B2F6-4342-484A-9CE2-65E70F9D3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FF8A3E-1C42-4EE5-BF5A-ADC169D1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5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A334-9A8E-47F9-92E6-676ED34A0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B5D8AD-6447-4C7C-AB53-BF250BAC1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E7FF6-FE7E-4FE2-89A6-B42B42AA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C74C3-DE60-49C4-9EF6-6B9CCFD0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0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88FD5C-77E0-4076-A026-84473BB4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C59953-DC33-4A8A-824D-43D61C8B1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4336F-63BD-4377-9B79-5088082B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44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4C146-076A-4363-A027-D90F0B752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CE5F8-A999-4733-AABC-B5F92EB5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3BA6-D49D-40BC-92B9-3A3E54CA3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3B300F-5D58-4603-8237-E73EB2C4F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97AB4-7203-4916-A0F4-EBAAD4F4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700D3-7E99-4585-8FB3-AEABA761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9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E66A-EFED-4D8A-9066-1C0F47DF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0A3B5D-48FC-4BDC-B9D4-03B775183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78031-40C1-42C8-9848-9095B504E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BB7B3-E221-4DDC-85A1-ADA71FC81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1D922-2ED5-4F9A-90F3-C0205B58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A9A79-5111-441D-9D70-7FCFEDDA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12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871315-49AC-41C5-A942-4B9F2B7B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88BC3-2AFE-489F-AEEF-DFD1BA10B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18D27-8ACC-44F7-8B7C-A175A0B26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CB03-E156-4A9E-AACD-9DF0AFEA417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9DA7A-3D86-47B2-B7BC-59422D0C4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56BC6-C4E6-41F5-AFD9-3FFEE867D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ED8D5-DAF2-48B8-B320-60040A75A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23910AA3-6BF0-DACF-8C28-07F2D3B28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489" y="127000"/>
            <a:ext cx="8963025" cy="15700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800100" indent="-342900"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257300" indent="-342900"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714500" indent="-342900"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171700" indent="-342900"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rgbClr val="9933FF"/>
                </a:solidFill>
                <a:cs typeface="Arial" panose="020B0604020202020204" pitchFamily="34" charset="0"/>
              </a:rPr>
              <a:t>1. </a:t>
            </a:r>
            <a:r>
              <a:rPr lang="en-GB" altLang="en-US" dirty="0">
                <a:cs typeface="Arial" panose="020B0604020202020204" pitchFamily="34" charset="0"/>
              </a:rPr>
              <a:t>First machine, 8 boxes:                         </a:t>
            </a:r>
            <a:r>
              <a:rPr lang="en-GB" altLang="en-US" dirty="0">
                <a:solidFill>
                  <a:srgbClr val="9933FF"/>
                </a:solidFill>
                <a:cs typeface="Arial" panose="020B0604020202020204" pitchFamily="34" charset="0"/>
              </a:rPr>
              <a:t>Solutions</a:t>
            </a:r>
          </a:p>
          <a:p>
            <a:pPr eaLnBrk="1" hangingPunct="1">
              <a:defRPr/>
            </a:pPr>
            <a:endParaRPr lang="en-GB" altLang="en-US" sz="1200" dirty="0"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dirty="0">
                <a:cs typeface="Arial" panose="020B0604020202020204" pitchFamily="34" charset="0"/>
              </a:rPr>
              <a:t>    102  102  101   98   99   101   103   102</a:t>
            </a:r>
          </a:p>
          <a:p>
            <a:pPr eaLnBrk="1" hangingPunct="1">
              <a:defRPr/>
            </a:pPr>
            <a:endParaRPr lang="en-GB" altLang="en-US" sz="1200" dirty="0">
              <a:cs typeface="Arial" panose="020B0604020202020204" pitchFamily="34" charset="0"/>
            </a:endParaRPr>
          </a:p>
          <a:p>
            <a:pPr marL="0" indent="0">
              <a:defRPr/>
            </a:pPr>
            <a:r>
              <a:rPr lang="en-GB" altLang="en-US" dirty="0">
                <a:solidFill>
                  <a:srgbClr val="9933FF"/>
                </a:solidFill>
                <a:cs typeface="Arial" panose="020B0604020202020204" pitchFamily="34" charset="0"/>
              </a:rPr>
              <a:t>(a) </a:t>
            </a:r>
            <a:r>
              <a:rPr lang="en-GB" altLang="en-US" dirty="0">
                <a:cs typeface="Arial" panose="020B0604020202020204" pitchFamily="34" charset="0"/>
              </a:rPr>
              <a:t>Calculate the mean and standard deviation.        </a:t>
            </a:r>
            <a:r>
              <a:rPr lang="en-GB" altLang="en-US" dirty="0">
                <a:solidFill>
                  <a:srgbClr val="9933FF"/>
                </a:solidFill>
                <a:cs typeface="Arial" panose="020B0604020202020204" pitchFamily="34" charset="0"/>
              </a:rPr>
              <a:t>(4)</a:t>
            </a:r>
          </a:p>
        </p:txBody>
      </p:sp>
      <p:grpSp>
        <p:nvGrpSpPr>
          <p:cNvPr id="11267" name="Group 3">
            <a:extLst>
              <a:ext uri="{FF2B5EF4-FFF2-40B4-BE49-F238E27FC236}">
                <a16:creationId xmlns:a16="http://schemas.microsoft.com/office/drawing/2014/main" id="{F17BBD74-A6D8-3593-7275-49C998A1CDC2}"/>
              </a:ext>
            </a:extLst>
          </p:cNvPr>
          <p:cNvGrpSpPr>
            <a:grpSpLocks/>
          </p:cNvGrpSpPr>
          <p:nvPr/>
        </p:nvGrpSpPr>
        <p:grpSpPr bwMode="auto">
          <a:xfrm>
            <a:off x="1847850" y="1916114"/>
            <a:ext cx="8250238" cy="4414837"/>
            <a:chOff x="26" y="1480"/>
            <a:chExt cx="5062" cy="2781"/>
          </a:xfrm>
        </p:grpSpPr>
        <p:grpSp>
          <p:nvGrpSpPr>
            <p:cNvPr id="5124" name="Group 4">
              <a:extLst>
                <a:ext uri="{FF2B5EF4-FFF2-40B4-BE49-F238E27FC236}">
                  <a16:creationId xmlns:a16="http://schemas.microsoft.com/office/drawing/2014/main" id="{5A35A748-CCC9-F564-6049-01D3C9ACC9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0" y="2160"/>
              <a:ext cx="1248" cy="557"/>
              <a:chOff x="2520" y="2160"/>
              <a:chExt cx="1248" cy="557"/>
            </a:xfrm>
          </p:grpSpPr>
          <p:sp>
            <p:nvSpPr>
              <p:cNvPr id="5185" name="Text Box 5">
                <a:extLst>
                  <a:ext uri="{FF2B5EF4-FFF2-40B4-BE49-F238E27FC236}">
                    <a16:creationId xmlns:a16="http://schemas.microsoft.com/office/drawing/2014/main" id="{3DAA8B40-DE2B-4948-2EE1-FAF31D9FBF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0" y="2250"/>
                <a:ext cx="67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sd = </a:t>
                </a:r>
              </a:p>
            </p:txBody>
          </p:sp>
          <p:sp>
            <p:nvSpPr>
              <p:cNvPr id="5186" name="Text Box 6">
                <a:extLst>
                  <a:ext uri="{FF2B5EF4-FFF2-40B4-BE49-F238E27FC236}">
                    <a16:creationId xmlns:a16="http://schemas.microsoft.com/office/drawing/2014/main" id="{3D2B21DF-FDAC-D168-2949-7182DD94E5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2" y="2160"/>
                <a:ext cx="499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 b="1">
                    <a:solidFill>
                      <a:srgbClr val="6600CC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  <a:r>
                  <a:rPr lang="en-GB" altLang="en-US" sz="2400" b="1">
                    <a:solidFill>
                      <a:srgbClr val="6600CC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20</a:t>
                </a:r>
                <a:endParaRPr lang="el-GR" altLang="en-US" sz="2800" b="1" baseline="30000">
                  <a:solidFill>
                    <a:srgbClr val="6600CC"/>
                  </a:solidFill>
                  <a:latin typeface="Comic Sans MS" panose="030F0702030302020204" pitchFamily="66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87" name="Line 7">
                <a:extLst>
                  <a:ext uri="{FF2B5EF4-FFF2-40B4-BE49-F238E27FC236}">
                    <a16:creationId xmlns:a16="http://schemas.microsoft.com/office/drawing/2014/main" id="{5C72D544-48D8-7077-F660-36B114CDFF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6" y="2432"/>
                <a:ext cx="545" cy="0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b="1"/>
              </a:p>
            </p:txBody>
          </p:sp>
          <p:sp>
            <p:nvSpPr>
              <p:cNvPr id="5188" name="Text Box 8">
                <a:extLst>
                  <a:ext uri="{FF2B5EF4-FFF2-40B4-BE49-F238E27FC236}">
                    <a16:creationId xmlns:a16="http://schemas.microsoft.com/office/drawing/2014/main" id="{657FDBED-5F79-4749-43B9-7571BE0DB0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52" y="2387"/>
                <a:ext cx="61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(8</a:t>
                </a:r>
                <a:r>
                  <a:rPr lang="en-GB" altLang="en-US" sz="28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-</a:t>
                </a:r>
                <a:r>
                  <a:rPr lang="en-GB" altLang="en-US" sz="24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1)</a:t>
                </a:r>
              </a:p>
            </p:txBody>
          </p:sp>
          <p:sp>
            <p:nvSpPr>
              <p:cNvPr id="5189" name="Line 9">
                <a:extLst>
                  <a:ext uri="{FF2B5EF4-FFF2-40B4-BE49-F238E27FC236}">
                    <a16:creationId xmlns:a16="http://schemas.microsoft.com/office/drawing/2014/main" id="{CB718024-2521-F7F5-AFE7-5CC4C0A3B5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6" y="2205"/>
                <a:ext cx="91" cy="499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b="1"/>
              </a:p>
            </p:txBody>
          </p:sp>
          <p:sp>
            <p:nvSpPr>
              <p:cNvPr id="5190" name="Line 10">
                <a:extLst>
                  <a:ext uri="{FF2B5EF4-FFF2-40B4-BE49-F238E27FC236}">
                    <a16:creationId xmlns:a16="http://schemas.microsoft.com/office/drawing/2014/main" id="{FCF17B32-A3EF-F4D6-E59C-482A5B3B26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2523"/>
                <a:ext cx="46" cy="181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b="1"/>
              </a:p>
            </p:txBody>
          </p:sp>
          <p:sp>
            <p:nvSpPr>
              <p:cNvPr id="5191" name="Line 11">
                <a:extLst>
                  <a:ext uri="{FF2B5EF4-FFF2-40B4-BE49-F238E27FC236}">
                    <a16:creationId xmlns:a16="http://schemas.microsoft.com/office/drawing/2014/main" id="{E79ED19F-5CB2-282E-66ED-762AD4EC3C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7" y="2205"/>
                <a:ext cx="499" cy="0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b="1"/>
              </a:p>
            </p:txBody>
          </p:sp>
        </p:grpSp>
        <p:sp>
          <p:nvSpPr>
            <p:cNvPr id="5125" name="Text Box 12">
              <a:extLst>
                <a:ext uri="{FF2B5EF4-FFF2-40B4-BE49-F238E27FC236}">
                  <a16:creationId xmlns:a16="http://schemas.microsoft.com/office/drawing/2014/main" id="{0B332B34-8574-CD60-00F0-F94920B81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853"/>
              <a:ext cx="149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b="1">
                  <a:solidFill>
                    <a:srgbClr val="6600CC"/>
                  </a:solidFill>
                  <a:latin typeface="Comic Sans MS" panose="030F0702030302020204" pitchFamily="66" charset="0"/>
                </a:rPr>
                <a:t>sd = </a:t>
              </a:r>
              <a:r>
                <a:rPr lang="en-GB" altLang="en-US" b="1">
                  <a:solidFill>
                    <a:srgbClr val="6600CC"/>
                  </a:solidFill>
                  <a:latin typeface="Comic Sans MS" panose="030F0702030302020204" pitchFamily="66" charset="0"/>
                </a:rPr>
                <a:t>√</a:t>
              </a:r>
              <a:r>
                <a:rPr lang="en-GB" altLang="en-US" sz="2400" b="1">
                  <a:solidFill>
                    <a:srgbClr val="6600CC"/>
                  </a:solidFill>
                  <a:latin typeface="Comic Sans MS" panose="030F0702030302020204" pitchFamily="66" charset="0"/>
                </a:rPr>
                <a:t>2.857…</a:t>
              </a:r>
              <a:endParaRPr lang="en-GB" altLang="en-US" sz="2800" b="1">
                <a:solidFill>
                  <a:srgbClr val="6600CC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126" name="Text Box 13">
              <a:extLst>
                <a:ext uri="{FF2B5EF4-FFF2-40B4-BE49-F238E27FC236}">
                  <a16:creationId xmlns:a16="http://schemas.microsoft.com/office/drawing/2014/main" id="{4116CD6D-59CF-A907-50FB-DF0A1A0E3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525"/>
              <a:ext cx="70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b="1">
                  <a:solidFill>
                    <a:srgbClr val="6600CC"/>
                  </a:solidFill>
                  <a:latin typeface="Comic Sans MS" panose="030F0702030302020204" pitchFamily="66" charset="0"/>
                </a:rPr>
                <a:t>n = 8</a:t>
              </a:r>
            </a:p>
          </p:txBody>
        </p:sp>
        <p:sp>
          <p:nvSpPr>
            <p:cNvPr id="5127" name="Text Box 23">
              <a:extLst>
                <a:ext uri="{FF2B5EF4-FFF2-40B4-BE49-F238E27FC236}">
                  <a16:creationId xmlns:a16="http://schemas.microsoft.com/office/drawing/2014/main" id="{A323CCB0-69DA-26D8-1F3A-6C8E7BA7B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8" y="1501"/>
              <a:ext cx="200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400" b="1">
                  <a:solidFill>
                    <a:srgbClr val="6600CC"/>
                  </a:solidFill>
                  <a:latin typeface="Comic Sans MS" panose="030F0702030302020204" pitchFamily="66" charset="0"/>
                </a:rPr>
                <a:t>Mean = 808 </a:t>
              </a:r>
              <a:r>
                <a:rPr lang="en-US" altLang="en-US" sz="2400" b="1">
                  <a:solidFill>
                    <a:srgbClr val="6600CC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÷</a:t>
              </a:r>
              <a:r>
                <a:rPr lang="en-GB" altLang="en-US" sz="2400" b="1">
                  <a:solidFill>
                    <a:srgbClr val="6600CC"/>
                  </a:solidFill>
                  <a:latin typeface="Comic Sans MS" panose="030F0702030302020204" pitchFamily="66" charset="0"/>
                </a:rPr>
                <a:t> 8 </a:t>
              </a:r>
              <a:r>
                <a:rPr lang="en-US" altLang="en-US" sz="2400" b="1">
                  <a:solidFill>
                    <a:srgbClr val="6600CC"/>
                  </a:solidFill>
                  <a:latin typeface="Comic Sans MS" panose="030F0702030302020204" pitchFamily="66" charset="0"/>
                </a:rPr>
                <a:t>        	</a:t>
              </a:r>
              <a:r>
                <a:rPr lang="en-GB" altLang="en-US" sz="2400" b="1">
                  <a:solidFill>
                    <a:srgbClr val="6600CC"/>
                  </a:solidFill>
                  <a:latin typeface="Comic Sans MS" panose="030F0702030302020204" pitchFamily="66" charset="0"/>
                </a:rPr>
                <a:t>= 101 pins</a:t>
              </a:r>
            </a:p>
          </p:txBody>
        </p:sp>
        <p:grpSp>
          <p:nvGrpSpPr>
            <p:cNvPr id="5128" name="Group 15">
              <a:extLst>
                <a:ext uri="{FF2B5EF4-FFF2-40B4-BE49-F238E27FC236}">
                  <a16:creationId xmlns:a16="http://schemas.microsoft.com/office/drawing/2014/main" id="{E5414DD5-686B-F9EE-74D6-3820EE07BC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" y="1480"/>
              <a:ext cx="2133" cy="2781"/>
              <a:chOff x="117" y="1434"/>
              <a:chExt cx="2133" cy="2919"/>
            </a:xfrm>
          </p:grpSpPr>
          <p:sp>
            <p:nvSpPr>
              <p:cNvPr id="5130" name="Rectangle 16">
                <a:extLst>
                  <a:ext uri="{FF2B5EF4-FFF2-40B4-BE49-F238E27FC236}">
                    <a16:creationId xmlns:a16="http://schemas.microsoft.com/office/drawing/2014/main" id="{74CE718D-72D5-E5DF-0051-BADFB7C16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3314"/>
                <a:ext cx="675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2800" b="1">
                  <a:latin typeface="Comic Sans MS" panose="030F0702030302020204" pitchFamily="66" charset="0"/>
                </a:endParaRPr>
              </a:p>
            </p:txBody>
          </p:sp>
          <p:sp>
            <p:nvSpPr>
              <p:cNvPr id="5131" name="Rectangle 17">
                <a:extLst>
                  <a:ext uri="{FF2B5EF4-FFF2-40B4-BE49-F238E27FC236}">
                    <a16:creationId xmlns:a16="http://schemas.microsoft.com/office/drawing/2014/main" id="{CEA9A6E6-58F5-8E94-B233-443DB672A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2948"/>
                <a:ext cx="675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2800" b="1">
                  <a:latin typeface="Comic Sans MS" panose="030F0702030302020204" pitchFamily="66" charset="0"/>
                </a:endParaRPr>
              </a:p>
            </p:txBody>
          </p:sp>
          <p:sp>
            <p:nvSpPr>
              <p:cNvPr id="5132" name="Rectangle 18">
                <a:extLst>
                  <a:ext uri="{FF2B5EF4-FFF2-40B4-BE49-F238E27FC236}">
                    <a16:creationId xmlns:a16="http://schemas.microsoft.com/office/drawing/2014/main" id="{C5C0C8F2-C949-682A-77FE-72746E143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2581"/>
                <a:ext cx="675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2800" b="1">
                  <a:latin typeface="Comic Sans MS" panose="030F0702030302020204" pitchFamily="66" charset="0"/>
                </a:endParaRPr>
              </a:p>
            </p:txBody>
          </p:sp>
          <p:sp>
            <p:nvSpPr>
              <p:cNvPr id="5133" name="Rectangle 19">
                <a:extLst>
                  <a:ext uri="{FF2B5EF4-FFF2-40B4-BE49-F238E27FC236}">
                    <a16:creationId xmlns:a16="http://schemas.microsoft.com/office/drawing/2014/main" id="{7B4B2A36-A045-4979-FC89-92486D5BB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2214"/>
                <a:ext cx="675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2800" b="1">
                  <a:latin typeface="Comic Sans MS" panose="030F0702030302020204" pitchFamily="66" charset="0"/>
                </a:endParaRPr>
              </a:p>
            </p:txBody>
          </p:sp>
          <p:sp>
            <p:nvSpPr>
              <p:cNvPr id="5134" name="Rectangle 20">
                <a:extLst>
                  <a:ext uri="{FF2B5EF4-FFF2-40B4-BE49-F238E27FC236}">
                    <a16:creationId xmlns:a16="http://schemas.microsoft.com/office/drawing/2014/main" id="{4BCDB9FD-8BEE-2367-8E1C-3A0F830EE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1847"/>
                <a:ext cx="675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 sz="2800" b="1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135" name="Group 21">
                <a:extLst>
                  <a:ext uri="{FF2B5EF4-FFF2-40B4-BE49-F238E27FC236}">
                    <a16:creationId xmlns:a16="http://schemas.microsoft.com/office/drawing/2014/main" id="{AC220F9E-E715-9703-1CD3-EFFA6D0BD4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66" y="1449"/>
                <a:ext cx="250" cy="346"/>
                <a:chOff x="1882" y="1873"/>
                <a:chExt cx="250" cy="346"/>
              </a:xfrm>
            </p:grpSpPr>
            <p:sp>
              <p:nvSpPr>
                <p:cNvPr id="5183" name="Text Box 22">
                  <a:extLst>
                    <a:ext uri="{FF2B5EF4-FFF2-40B4-BE49-F238E27FC236}">
                      <a16:creationId xmlns:a16="http://schemas.microsoft.com/office/drawing/2014/main" id="{A3C41F9F-F3CA-54F2-CE00-6B693348BD5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82" y="1873"/>
                  <a:ext cx="250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28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x</a:t>
                  </a:r>
                </a:p>
              </p:txBody>
            </p:sp>
            <p:sp>
              <p:nvSpPr>
                <p:cNvPr id="5184" name="Line 23">
                  <a:extLst>
                    <a:ext uri="{FF2B5EF4-FFF2-40B4-BE49-F238E27FC236}">
                      <a16:creationId xmlns:a16="http://schemas.microsoft.com/office/drawing/2014/main" id="{B7B27DD9-18F7-87B3-D013-C5B489E64F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8" y="1918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rgbClr val="6600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</p:grpSp>
          <p:sp>
            <p:nvSpPr>
              <p:cNvPr id="5136" name="Text Box 24">
                <a:extLst>
                  <a:ext uri="{FF2B5EF4-FFF2-40B4-BE49-F238E27FC236}">
                    <a16:creationId xmlns:a16="http://schemas.microsoft.com/office/drawing/2014/main" id="{E89A55A1-A879-DCC4-9312-4195B9F453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8" y="1434"/>
                <a:ext cx="454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x</a:t>
                </a:r>
                <a:r>
                  <a:rPr lang="en-GB" altLang="en-US" sz="20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altLang="en-US" sz="28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-</a:t>
                </a:r>
              </a:p>
            </p:txBody>
          </p:sp>
          <p:sp>
            <p:nvSpPr>
              <p:cNvPr id="5137" name="Text Box 25">
                <a:extLst>
                  <a:ext uri="{FF2B5EF4-FFF2-40B4-BE49-F238E27FC236}">
                    <a16:creationId xmlns:a16="http://schemas.microsoft.com/office/drawing/2014/main" id="{BEC90B18-13CF-97B7-01EC-283AAF0F54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6" y="1438"/>
                <a:ext cx="464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x )</a:t>
                </a:r>
                <a:r>
                  <a:rPr lang="en-GB" altLang="en-US" sz="2800" b="1" baseline="300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5138" name="Line 26">
                <a:extLst>
                  <a:ext uri="{FF2B5EF4-FFF2-40B4-BE49-F238E27FC236}">
                    <a16:creationId xmlns:a16="http://schemas.microsoft.com/office/drawing/2014/main" id="{AD2A4256-8288-EF96-99A7-1B6EAF04B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6" y="1494"/>
                <a:ext cx="136" cy="0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b="1"/>
              </a:p>
            </p:txBody>
          </p:sp>
          <p:sp>
            <p:nvSpPr>
              <p:cNvPr id="5139" name="Text Box 27">
                <a:extLst>
                  <a:ext uri="{FF2B5EF4-FFF2-40B4-BE49-F238E27FC236}">
                    <a16:creationId xmlns:a16="http://schemas.microsoft.com/office/drawing/2014/main" id="{DDAE1B84-653E-004E-F758-46C9BE0CC1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7" y="1449"/>
                <a:ext cx="489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(x</a:t>
                </a:r>
                <a:r>
                  <a:rPr lang="en-GB" altLang="en-US" sz="20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altLang="en-US" sz="24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-</a:t>
                </a:r>
              </a:p>
            </p:txBody>
          </p:sp>
          <p:grpSp>
            <p:nvGrpSpPr>
              <p:cNvPr id="5140" name="Group 28">
                <a:extLst>
                  <a:ext uri="{FF2B5EF4-FFF2-40B4-BE49-F238E27FC236}">
                    <a16:creationId xmlns:a16="http://schemas.microsoft.com/office/drawing/2014/main" id="{8F71DB83-C9BD-112A-6C6F-27F9F69A76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4" y="1434"/>
                <a:ext cx="1996" cy="2566"/>
                <a:chOff x="204" y="1434"/>
                <a:chExt cx="1996" cy="2566"/>
              </a:xfrm>
            </p:grpSpPr>
            <p:sp>
              <p:nvSpPr>
                <p:cNvPr id="5142" name="Rectangle 29">
                  <a:extLst>
                    <a:ext uri="{FF2B5EF4-FFF2-40B4-BE49-F238E27FC236}">
                      <a16:creationId xmlns:a16="http://schemas.microsoft.com/office/drawing/2014/main" id="{22DB3762-DFAA-487A-1893-D94208A0AE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3713"/>
                  <a:ext cx="817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sp>
              <p:nvSpPr>
                <p:cNvPr id="5143" name="Rectangle 30">
                  <a:extLst>
                    <a:ext uri="{FF2B5EF4-FFF2-40B4-BE49-F238E27FC236}">
                      <a16:creationId xmlns:a16="http://schemas.microsoft.com/office/drawing/2014/main" id="{2264B7FB-B3C0-E29F-852B-AD2E478CAE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3713"/>
                  <a:ext cx="726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sp>
              <p:nvSpPr>
                <p:cNvPr id="5144" name="Rectangle 31">
                  <a:extLst>
                    <a:ext uri="{FF2B5EF4-FFF2-40B4-BE49-F238E27FC236}">
                      <a16:creationId xmlns:a16="http://schemas.microsoft.com/office/drawing/2014/main" id="{31E6B05F-E28F-DE9D-EFB4-14E2A0B7A3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3713"/>
                  <a:ext cx="550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102</a:t>
                  </a:r>
                </a:p>
              </p:txBody>
            </p:sp>
            <p:sp>
              <p:nvSpPr>
                <p:cNvPr id="5145" name="Rectangle 32">
                  <a:extLst>
                    <a:ext uri="{FF2B5EF4-FFF2-40B4-BE49-F238E27FC236}">
                      <a16:creationId xmlns:a16="http://schemas.microsoft.com/office/drawing/2014/main" id="{41487D8D-6956-5900-AB69-1DF8152066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3428"/>
                  <a:ext cx="81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4</a:t>
                  </a:r>
                </a:p>
              </p:txBody>
            </p:sp>
            <p:sp>
              <p:nvSpPr>
                <p:cNvPr id="5146" name="Rectangle 33">
                  <a:extLst>
                    <a:ext uri="{FF2B5EF4-FFF2-40B4-BE49-F238E27FC236}">
                      <a16:creationId xmlns:a16="http://schemas.microsoft.com/office/drawing/2014/main" id="{A150878C-D591-3F10-B374-88B71516C5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3428"/>
                  <a:ext cx="726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2</a:t>
                  </a:r>
                </a:p>
              </p:txBody>
            </p:sp>
            <p:sp>
              <p:nvSpPr>
                <p:cNvPr id="5147" name="Rectangle 34">
                  <a:extLst>
                    <a:ext uri="{FF2B5EF4-FFF2-40B4-BE49-F238E27FC236}">
                      <a16:creationId xmlns:a16="http://schemas.microsoft.com/office/drawing/2014/main" id="{B3008210-D1A2-9302-8078-ED0D980DD1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3428"/>
                  <a:ext cx="503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103</a:t>
                  </a:r>
                </a:p>
              </p:txBody>
            </p:sp>
            <p:sp>
              <p:nvSpPr>
                <p:cNvPr id="5148" name="Rectangle 35">
                  <a:extLst>
                    <a:ext uri="{FF2B5EF4-FFF2-40B4-BE49-F238E27FC236}">
                      <a16:creationId xmlns:a16="http://schemas.microsoft.com/office/drawing/2014/main" id="{CE4FDE36-3A4C-E6EE-63BE-6430FCD55E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3144"/>
                  <a:ext cx="817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0</a:t>
                  </a:r>
                </a:p>
              </p:txBody>
            </p:sp>
            <p:sp>
              <p:nvSpPr>
                <p:cNvPr id="5149" name="Rectangle 36">
                  <a:extLst>
                    <a:ext uri="{FF2B5EF4-FFF2-40B4-BE49-F238E27FC236}">
                      <a16:creationId xmlns:a16="http://schemas.microsoft.com/office/drawing/2014/main" id="{27C7EDF6-E939-E621-DAA5-099D1504B5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3144"/>
                  <a:ext cx="726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0</a:t>
                  </a:r>
                </a:p>
              </p:txBody>
            </p:sp>
            <p:sp>
              <p:nvSpPr>
                <p:cNvPr id="5150" name="Rectangle 37">
                  <a:extLst>
                    <a:ext uri="{FF2B5EF4-FFF2-40B4-BE49-F238E27FC236}">
                      <a16:creationId xmlns:a16="http://schemas.microsoft.com/office/drawing/2014/main" id="{0EE70521-7798-A54E-D50D-FE63214F2C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3144"/>
                  <a:ext cx="482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101</a:t>
                  </a:r>
                </a:p>
              </p:txBody>
            </p:sp>
            <p:sp>
              <p:nvSpPr>
                <p:cNvPr id="5151" name="Rectangle 38">
                  <a:extLst>
                    <a:ext uri="{FF2B5EF4-FFF2-40B4-BE49-F238E27FC236}">
                      <a16:creationId xmlns:a16="http://schemas.microsoft.com/office/drawing/2014/main" id="{1443CCCE-685C-F534-5DAC-2555165EB3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2859"/>
                  <a:ext cx="81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4</a:t>
                  </a:r>
                </a:p>
              </p:txBody>
            </p:sp>
            <p:sp>
              <p:nvSpPr>
                <p:cNvPr id="5152" name="Rectangle 39">
                  <a:extLst>
                    <a:ext uri="{FF2B5EF4-FFF2-40B4-BE49-F238E27FC236}">
                      <a16:creationId xmlns:a16="http://schemas.microsoft.com/office/drawing/2014/main" id="{252304CD-B297-1BDC-6635-846B86B8A7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2859"/>
                  <a:ext cx="726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-2</a:t>
                  </a:r>
                </a:p>
              </p:txBody>
            </p:sp>
            <p:sp>
              <p:nvSpPr>
                <p:cNvPr id="5153" name="Rectangle 40">
                  <a:extLst>
                    <a:ext uri="{FF2B5EF4-FFF2-40B4-BE49-F238E27FC236}">
                      <a16:creationId xmlns:a16="http://schemas.microsoft.com/office/drawing/2014/main" id="{319CF83A-5FDB-B930-7A93-7DFDC0FCD3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2859"/>
                  <a:ext cx="453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 99</a:t>
                  </a:r>
                </a:p>
              </p:txBody>
            </p:sp>
            <p:sp>
              <p:nvSpPr>
                <p:cNvPr id="5154" name="Rectangle 41">
                  <a:extLst>
                    <a:ext uri="{FF2B5EF4-FFF2-40B4-BE49-F238E27FC236}">
                      <a16:creationId xmlns:a16="http://schemas.microsoft.com/office/drawing/2014/main" id="{C6545369-8365-D2CB-77B1-D338F621E0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2575"/>
                  <a:ext cx="817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9</a:t>
                  </a:r>
                </a:p>
              </p:txBody>
            </p:sp>
            <p:sp>
              <p:nvSpPr>
                <p:cNvPr id="5155" name="Rectangle 42">
                  <a:extLst>
                    <a:ext uri="{FF2B5EF4-FFF2-40B4-BE49-F238E27FC236}">
                      <a16:creationId xmlns:a16="http://schemas.microsoft.com/office/drawing/2014/main" id="{42809150-A930-7E29-2976-3A7F39D55A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2575"/>
                  <a:ext cx="726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-3</a:t>
                  </a:r>
                </a:p>
              </p:txBody>
            </p:sp>
            <p:sp>
              <p:nvSpPr>
                <p:cNvPr id="5156" name="Rectangle 43">
                  <a:extLst>
                    <a:ext uri="{FF2B5EF4-FFF2-40B4-BE49-F238E27FC236}">
                      <a16:creationId xmlns:a16="http://schemas.microsoft.com/office/drawing/2014/main" id="{AE653965-6F92-9006-26A9-EE23120ED0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2575"/>
                  <a:ext cx="453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 98</a:t>
                  </a:r>
                </a:p>
              </p:txBody>
            </p:sp>
            <p:sp>
              <p:nvSpPr>
                <p:cNvPr id="5157" name="Rectangle 44">
                  <a:extLst>
                    <a:ext uri="{FF2B5EF4-FFF2-40B4-BE49-F238E27FC236}">
                      <a16:creationId xmlns:a16="http://schemas.microsoft.com/office/drawing/2014/main" id="{24E7A2BC-CE73-3D0B-5757-3F3D41637C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2290"/>
                  <a:ext cx="81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0</a:t>
                  </a:r>
                </a:p>
              </p:txBody>
            </p:sp>
            <p:sp>
              <p:nvSpPr>
                <p:cNvPr id="5158" name="Rectangle 45">
                  <a:extLst>
                    <a:ext uri="{FF2B5EF4-FFF2-40B4-BE49-F238E27FC236}">
                      <a16:creationId xmlns:a16="http://schemas.microsoft.com/office/drawing/2014/main" id="{ED1AEE07-F4A8-2625-2C24-F0D51F0219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2290"/>
                  <a:ext cx="726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0</a:t>
                  </a:r>
                </a:p>
              </p:txBody>
            </p:sp>
            <p:sp>
              <p:nvSpPr>
                <p:cNvPr id="5159" name="Rectangle 46">
                  <a:extLst>
                    <a:ext uri="{FF2B5EF4-FFF2-40B4-BE49-F238E27FC236}">
                      <a16:creationId xmlns:a16="http://schemas.microsoft.com/office/drawing/2014/main" id="{90DC9D08-435C-E945-E0E3-72E5E9300C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2290"/>
                  <a:ext cx="634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101</a:t>
                  </a:r>
                </a:p>
              </p:txBody>
            </p:sp>
            <p:sp>
              <p:nvSpPr>
                <p:cNvPr id="5160" name="Rectangle 47">
                  <a:extLst>
                    <a:ext uri="{FF2B5EF4-FFF2-40B4-BE49-F238E27FC236}">
                      <a16:creationId xmlns:a16="http://schemas.microsoft.com/office/drawing/2014/main" id="{1E2E3926-6A54-46DB-6F50-934A51B9A2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2006"/>
                  <a:ext cx="817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sp>
              <p:nvSpPr>
                <p:cNvPr id="5161" name="Rectangle 48">
                  <a:extLst>
                    <a:ext uri="{FF2B5EF4-FFF2-40B4-BE49-F238E27FC236}">
                      <a16:creationId xmlns:a16="http://schemas.microsoft.com/office/drawing/2014/main" id="{7FF84FEB-CEF9-B423-6D61-494A869733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2006"/>
                  <a:ext cx="726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sp>
              <p:nvSpPr>
                <p:cNvPr id="5162" name="Rectangle 49">
                  <a:extLst>
                    <a:ext uri="{FF2B5EF4-FFF2-40B4-BE49-F238E27FC236}">
                      <a16:creationId xmlns:a16="http://schemas.microsoft.com/office/drawing/2014/main" id="{1CCA555A-0E20-F984-1E1D-A766F6437A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2006"/>
                  <a:ext cx="494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102</a:t>
                  </a:r>
                </a:p>
              </p:txBody>
            </p:sp>
            <p:sp>
              <p:nvSpPr>
                <p:cNvPr id="5163" name="Rectangle 50">
                  <a:extLst>
                    <a:ext uri="{FF2B5EF4-FFF2-40B4-BE49-F238E27FC236}">
                      <a16:creationId xmlns:a16="http://schemas.microsoft.com/office/drawing/2014/main" id="{1EAE33A1-FC5F-AD9F-821C-7FE61CD599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1721"/>
                  <a:ext cx="81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sp>
              <p:nvSpPr>
                <p:cNvPr id="5164" name="Rectangle 51">
                  <a:extLst>
                    <a:ext uri="{FF2B5EF4-FFF2-40B4-BE49-F238E27FC236}">
                      <a16:creationId xmlns:a16="http://schemas.microsoft.com/office/drawing/2014/main" id="{13637A19-0236-3564-C17B-647A29AD15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721"/>
                  <a:ext cx="726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  <p:sp>
              <p:nvSpPr>
                <p:cNvPr id="5165" name="Rectangle 52">
                  <a:extLst>
                    <a:ext uri="{FF2B5EF4-FFF2-40B4-BE49-F238E27FC236}">
                      <a16:creationId xmlns:a16="http://schemas.microsoft.com/office/drawing/2014/main" id="{BA220718-80B0-EA2F-9C2D-00939A924A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1721"/>
                  <a:ext cx="514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lang="en-GB" altLang="en-US" sz="24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102</a:t>
                  </a:r>
                </a:p>
              </p:txBody>
            </p:sp>
            <p:sp>
              <p:nvSpPr>
                <p:cNvPr id="5166" name="Rectangle 53">
                  <a:extLst>
                    <a:ext uri="{FF2B5EF4-FFF2-40B4-BE49-F238E27FC236}">
                      <a16:creationId xmlns:a16="http://schemas.microsoft.com/office/drawing/2014/main" id="{8300B146-441D-F303-A178-35B32B67DA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1434"/>
                  <a:ext cx="817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endParaRPr lang="en-US" altLang="en-US" sz="2800" b="1">
                    <a:solidFill>
                      <a:srgbClr val="6600CC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167" name="Rectangle 54">
                  <a:extLst>
                    <a:ext uri="{FF2B5EF4-FFF2-40B4-BE49-F238E27FC236}">
                      <a16:creationId xmlns:a16="http://schemas.microsoft.com/office/drawing/2014/main" id="{C3E79879-B156-03D3-36F8-CEA64020A4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434"/>
                  <a:ext cx="726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endParaRPr lang="en-US" altLang="en-US" sz="2800" b="1">
                    <a:solidFill>
                      <a:srgbClr val="6600CC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168" name="Rectangle 55">
                  <a:extLst>
                    <a:ext uri="{FF2B5EF4-FFF2-40B4-BE49-F238E27FC236}">
                      <a16:creationId xmlns:a16="http://schemas.microsoft.com/office/drawing/2014/main" id="{3EEEAA2F-B1B0-D3B0-F191-9F5CE8B86B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1434"/>
                  <a:ext cx="453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buFontTx/>
                    <a:buNone/>
                  </a:pPr>
                  <a:r>
                    <a:rPr lang="en-GB" altLang="en-US" sz="2800" b="1">
                      <a:solidFill>
                        <a:srgbClr val="6600CC"/>
                      </a:solidFill>
                      <a:latin typeface="Comic Sans MS" panose="030F0702030302020204" pitchFamily="66" charset="0"/>
                    </a:rPr>
                    <a:t>x</a:t>
                  </a:r>
                </a:p>
              </p:txBody>
            </p:sp>
            <p:sp>
              <p:nvSpPr>
                <p:cNvPr id="5169" name="Line 56">
                  <a:extLst>
                    <a:ext uri="{FF2B5EF4-FFF2-40B4-BE49-F238E27FC236}">
                      <a16:creationId xmlns:a16="http://schemas.microsoft.com/office/drawing/2014/main" id="{AE878BEF-739C-8FC7-0C1A-7B216A878D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1434"/>
                  <a:ext cx="1996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70" name="Line 57">
                  <a:extLst>
                    <a:ext uri="{FF2B5EF4-FFF2-40B4-BE49-F238E27FC236}">
                      <a16:creationId xmlns:a16="http://schemas.microsoft.com/office/drawing/2014/main" id="{6DC8E3A0-95FB-4E16-7A01-B75A5E8A72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1721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71" name="Line 58">
                  <a:extLst>
                    <a:ext uri="{FF2B5EF4-FFF2-40B4-BE49-F238E27FC236}">
                      <a16:creationId xmlns:a16="http://schemas.microsoft.com/office/drawing/2014/main" id="{339829B2-76A5-A640-0A4C-2EB377D2B3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2006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72" name="Line 59">
                  <a:extLst>
                    <a:ext uri="{FF2B5EF4-FFF2-40B4-BE49-F238E27FC236}">
                      <a16:creationId xmlns:a16="http://schemas.microsoft.com/office/drawing/2014/main" id="{AD3947A8-129A-C006-09A8-CC14F06D02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2290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73" name="Line 60">
                  <a:extLst>
                    <a:ext uri="{FF2B5EF4-FFF2-40B4-BE49-F238E27FC236}">
                      <a16:creationId xmlns:a16="http://schemas.microsoft.com/office/drawing/2014/main" id="{E9622BD6-C5CE-D4F4-FAAB-52CCABEE3C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2575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74" name="Line 61">
                  <a:extLst>
                    <a:ext uri="{FF2B5EF4-FFF2-40B4-BE49-F238E27FC236}">
                      <a16:creationId xmlns:a16="http://schemas.microsoft.com/office/drawing/2014/main" id="{D85AC9FD-F1E0-0B11-1061-8516ADB2FF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2859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75" name="Line 62">
                  <a:extLst>
                    <a:ext uri="{FF2B5EF4-FFF2-40B4-BE49-F238E27FC236}">
                      <a16:creationId xmlns:a16="http://schemas.microsoft.com/office/drawing/2014/main" id="{78FBC66F-DC1A-1CD0-1E69-9BA3FA9B2D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3144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76" name="Line 63">
                  <a:extLst>
                    <a:ext uri="{FF2B5EF4-FFF2-40B4-BE49-F238E27FC236}">
                      <a16:creationId xmlns:a16="http://schemas.microsoft.com/office/drawing/2014/main" id="{FF14AD8D-188D-8F99-FEBC-D51A3573FF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3428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77" name="Line 64">
                  <a:extLst>
                    <a:ext uri="{FF2B5EF4-FFF2-40B4-BE49-F238E27FC236}">
                      <a16:creationId xmlns:a16="http://schemas.microsoft.com/office/drawing/2014/main" id="{146FA523-650C-8AC4-CCD7-8778A12FB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3713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78" name="Line 65">
                  <a:extLst>
                    <a:ext uri="{FF2B5EF4-FFF2-40B4-BE49-F238E27FC236}">
                      <a16:creationId xmlns:a16="http://schemas.microsoft.com/office/drawing/2014/main" id="{3ED256DF-3292-9137-472A-8C2BFF7B74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3997"/>
                  <a:ext cx="1996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79" name="Line 66">
                  <a:extLst>
                    <a:ext uri="{FF2B5EF4-FFF2-40B4-BE49-F238E27FC236}">
                      <a16:creationId xmlns:a16="http://schemas.microsoft.com/office/drawing/2014/main" id="{FC72F29B-AC8A-ED11-7F0D-35A69CE491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1434"/>
                  <a:ext cx="0" cy="256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80" name="Line 67">
                  <a:extLst>
                    <a:ext uri="{FF2B5EF4-FFF2-40B4-BE49-F238E27FC236}">
                      <a16:creationId xmlns:a16="http://schemas.microsoft.com/office/drawing/2014/main" id="{8872ACEE-DDC7-5B3C-AD48-706AAC4937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48" y="1437"/>
                  <a:ext cx="0" cy="25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81" name="Line 68">
                  <a:extLst>
                    <a:ext uri="{FF2B5EF4-FFF2-40B4-BE49-F238E27FC236}">
                      <a16:creationId xmlns:a16="http://schemas.microsoft.com/office/drawing/2014/main" id="{A88E569F-5193-753C-737E-C19820650F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1434"/>
                  <a:ext cx="0" cy="256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  <p:sp>
              <p:nvSpPr>
                <p:cNvPr id="5182" name="Line 69">
                  <a:extLst>
                    <a:ext uri="{FF2B5EF4-FFF2-40B4-BE49-F238E27FC236}">
                      <a16:creationId xmlns:a16="http://schemas.microsoft.com/office/drawing/2014/main" id="{1BCA4FB7-EDFC-A73E-A691-238A4F9811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199" y="1434"/>
                  <a:ext cx="1" cy="256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 b="1"/>
                </a:p>
              </p:txBody>
            </p:sp>
          </p:grpSp>
          <p:sp>
            <p:nvSpPr>
              <p:cNvPr id="5141" name="Text Box 70">
                <a:extLst>
                  <a:ext uri="{FF2B5EF4-FFF2-40B4-BE49-F238E27FC236}">
                    <a16:creationId xmlns:a16="http://schemas.microsoft.com/office/drawing/2014/main" id="{7EC74DA5-5927-AED7-8887-225622086D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" y="4007"/>
                <a:ext cx="18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 b="1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808    0      20</a:t>
                </a:r>
              </a:p>
            </p:txBody>
          </p:sp>
        </p:grpSp>
        <p:sp>
          <p:nvSpPr>
            <p:cNvPr id="5129" name="Text Box 71">
              <a:extLst>
                <a:ext uri="{FF2B5EF4-FFF2-40B4-BE49-F238E27FC236}">
                  <a16:creationId xmlns:a16="http://schemas.microsoft.com/office/drawing/2014/main" id="{018FB20E-248C-1A17-73B0-1EB6D602A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4" y="3401"/>
              <a:ext cx="213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rgbClr val="6600CC"/>
                  </a:solidFill>
                  <a:latin typeface="Comic Sans MS" panose="030F0702030302020204" pitchFamily="66" charset="0"/>
                </a:rPr>
                <a:t>St. dev. = 1.69 (2dp)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534FB4F-D82B-1D36-04F6-70E12953E660}"/>
              </a:ext>
            </a:extLst>
          </p:cNvPr>
          <p:cNvGrpSpPr/>
          <p:nvPr/>
        </p:nvGrpSpPr>
        <p:grpSpPr>
          <a:xfrm>
            <a:off x="2315487" y="88073"/>
            <a:ext cx="7906873" cy="2682242"/>
            <a:chOff x="1002121" y="3429000"/>
            <a:chExt cx="7392432" cy="251874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92ED71D-3D61-8111-FC0B-2CD21E3533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3936" r="25439" b="69321"/>
            <a:stretch/>
          </p:blipFill>
          <p:spPr>
            <a:xfrm>
              <a:off x="1002121" y="3429000"/>
              <a:ext cx="5511891" cy="122794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8F189D9-F832-A1D1-6E0E-FA54B1FE60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73257"/>
            <a:stretch/>
          </p:blipFill>
          <p:spPr>
            <a:xfrm>
              <a:off x="1002121" y="4719798"/>
              <a:ext cx="7392432" cy="1227945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29585FC-299C-20B9-4927-1264E688ED10}"/>
              </a:ext>
            </a:extLst>
          </p:cNvPr>
          <p:cNvSpPr txBox="1"/>
          <p:nvPr/>
        </p:nvSpPr>
        <p:spPr>
          <a:xfrm>
            <a:off x="1555166" y="88074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Q10.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AC21BF-917B-20D8-8FFB-1AF207A60446}"/>
              </a:ext>
            </a:extLst>
          </p:cNvPr>
          <p:cNvSpPr txBox="1"/>
          <p:nvPr/>
        </p:nvSpPr>
        <p:spPr>
          <a:xfrm>
            <a:off x="1935573" y="2912693"/>
            <a:ext cx="5735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(a)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Gross monthly pay = 9.70 x 180 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   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= £1746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8DE722-791A-7A00-B427-04BD2DADABCE}"/>
              </a:ext>
            </a:extLst>
          </p:cNvPr>
          <p:cNvSpPr txBox="1"/>
          <p:nvPr/>
        </p:nvSpPr>
        <p:spPr>
          <a:xfrm>
            <a:off x="1988854" y="4520064"/>
            <a:ext cx="8151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Total Deductions = 380 + 208.40 + 174.60  = £763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94F2A2-FBF1-936B-7852-986BD1E493B1}"/>
              </a:ext>
            </a:extLst>
          </p:cNvPr>
          <p:cNvSpPr txBox="1"/>
          <p:nvPr/>
        </p:nvSpPr>
        <p:spPr>
          <a:xfrm>
            <a:off x="2315486" y="5133270"/>
            <a:ext cx="51395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Take home pay = £1746 - £763</a:t>
            </a:r>
          </a:p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                 = £983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F67AE1-35B7-89F6-E23F-5AA0E4C01E64}"/>
              </a:ext>
            </a:extLst>
          </p:cNvPr>
          <p:cNvSpPr txBox="1"/>
          <p:nvPr/>
        </p:nvSpPr>
        <p:spPr>
          <a:xfrm>
            <a:off x="1935574" y="4008355"/>
            <a:ext cx="6700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(b)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(10%) Pension = 1746 ÷ 10 =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£174.60</a:t>
            </a:r>
          </a:p>
        </p:txBody>
      </p:sp>
    </p:spTree>
    <p:extLst>
      <p:ext uri="{BB962C8B-B14F-4D97-AF65-F5344CB8AC3E}">
        <p14:creationId xmlns:p14="http://schemas.microsoft.com/office/powerpoint/2010/main" val="266346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DCE172-7614-48F8-7FAC-C93531D7E2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51" t="8861" r="11982" b="15517"/>
          <a:stretch/>
        </p:blipFill>
        <p:spPr>
          <a:xfrm>
            <a:off x="2629093" y="160496"/>
            <a:ext cx="6081401" cy="27519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DCB174-7AF2-3FD8-86D2-6BA98B6F5258}"/>
              </a:ext>
            </a:extLst>
          </p:cNvPr>
          <p:cNvSpPr txBox="1"/>
          <p:nvPr/>
        </p:nvSpPr>
        <p:spPr>
          <a:xfrm>
            <a:off x="1731664" y="2798742"/>
            <a:ext cx="8728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b="1" dirty="0">
                <a:solidFill>
                  <a:srgbClr val="9933FF"/>
                </a:solidFill>
                <a:latin typeface="Comic Sans MS" panose="030F0702030302020204" pitchFamily="66" charset="0"/>
              </a:rPr>
              <a:t>c) </a:t>
            </a:r>
            <a:r>
              <a:rPr lang="en-GB" sz="2000" b="1" dirty="0">
                <a:latin typeface="Comic Sans MS" panose="030F0702030302020204" pitchFamily="66" charset="0"/>
              </a:rPr>
              <a:t>After all these Expenses, what percentage of her take home pay</a:t>
            </a:r>
          </a:p>
          <a:p>
            <a:pPr algn="l"/>
            <a:r>
              <a:rPr lang="en-GB" sz="2000" b="1" dirty="0">
                <a:latin typeface="Comic Sans MS" panose="030F0702030302020204" pitchFamily="66" charset="0"/>
              </a:rPr>
              <a:t>     does Chloe have left?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9585FC-299C-20B9-4927-1264E688ED10}"/>
              </a:ext>
            </a:extLst>
          </p:cNvPr>
          <p:cNvSpPr txBox="1"/>
          <p:nvPr/>
        </p:nvSpPr>
        <p:spPr>
          <a:xfrm>
            <a:off x="1555166" y="88074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Q10.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C4A751-774F-02B6-9CB5-BB6AAA240113}"/>
              </a:ext>
            </a:extLst>
          </p:cNvPr>
          <p:cNvSpPr txBox="1"/>
          <p:nvPr/>
        </p:nvSpPr>
        <p:spPr>
          <a:xfrm>
            <a:off x="1568965" y="1030487"/>
            <a:ext cx="2972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(b)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Take home pay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= £983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FAAADC-FBE2-D5A4-D0C2-E941F8B2E275}"/>
              </a:ext>
            </a:extLst>
          </p:cNvPr>
          <p:cNvSpPr txBox="1"/>
          <p:nvPr/>
        </p:nvSpPr>
        <p:spPr>
          <a:xfrm>
            <a:off x="4586353" y="3393155"/>
            <a:ext cx="3696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Total Expenses =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£600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38839F-EAB0-8914-BE43-74DBAE2135BD}"/>
              </a:ext>
            </a:extLst>
          </p:cNvPr>
          <p:cNvSpPr txBox="1"/>
          <p:nvPr/>
        </p:nvSpPr>
        <p:spPr>
          <a:xfrm>
            <a:off x="2629093" y="3813282"/>
            <a:ext cx="5936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Money left = £983 - £600 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= £383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B34092-08AA-DFF0-23B8-DA8195E3D191}"/>
              </a:ext>
            </a:extLst>
          </p:cNvPr>
          <p:cNvSpPr txBox="1"/>
          <p:nvPr/>
        </p:nvSpPr>
        <p:spPr>
          <a:xfrm>
            <a:off x="2418035" y="4389222"/>
            <a:ext cx="3541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Fraction of pay = </a:t>
            </a:r>
            <a:r>
              <a:rPr lang="en-GB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383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983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93740A-36FF-EB0F-89C3-5349844AB699}"/>
              </a:ext>
            </a:extLst>
          </p:cNvPr>
          <p:cNvSpPr txBox="1"/>
          <p:nvPr/>
        </p:nvSpPr>
        <p:spPr>
          <a:xfrm>
            <a:off x="6309526" y="4443888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% Left = </a:t>
            </a:r>
            <a:r>
              <a:rPr lang="en-GB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383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of 100%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983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E0EE90-F9F1-1507-898D-091AA4603BD5}"/>
              </a:ext>
            </a:extLst>
          </p:cNvPr>
          <p:cNvSpPr txBox="1"/>
          <p:nvPr/>
        </p:nvSpPr>
        <p:spPr>
          <a:xfrm>
            <a:off x="3137023" y="5240851"/>
            <a:ext cx="6345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% left = 100 </a:t>
            </a:r>
            <a:r>
              <a:rPr lang="en-GB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÷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983 x 383 = 38.9623…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D2632E-632E-9348-9DBA-ED1D4777AFF9}"/>
              </a:ext>
            </a:extLst>
          </p:cNvPr>
          <p:cNvSpPr txBox="1"/>
          <p:nvPr/>
        </p:nvSpPr>
        <p:spPr>
          <a:xfrm>
            <a:off x="3241946" y="5871979"/>
            <a:ext cx="682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% take home pay left = 39% (to nearest %)</a:t>
            </a:r>
          </a:p>
        </p:txBody>
      </p:sp>
    </p:spTree>
    <p:extLst>
      <p:ext uri="{BB962C8B-B14F-4D97-AF65-F5344CB8AC3E}">
        <p14:creationId xmlns:p14="http://schemas.microsoft.com/office/powerpoint/2010/main" val="238699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A56E4FC-95FA-6C9C-4F3A-EE6017A2E4F8}"/>
              </a:ext>
            </a:extLst>
          </p:cNvPr>
          <p:cNvGrpSpPr/>
          <p:nvPr/>
        </p:nvGrpSpPr>
        <p:grpSpPr>
          <a:xfrm>
            <a:off x="2293777" y="258494"/>
            <a:ext cx="8012487" cy="5045455"/>
            <a:chOff x="560884" y="423527"/>
            <a:chExt cx="8245256" cy="504545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2DA056C-18B7-F983-1119-FA221F7B60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0884" y="423527"/>
              <a:ext cx="8245256" cy="5045455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73039E1-011C-ED38-64B9-235F32DAFEB9}"/>
                </a:ext>
              </a:extLst>
            </p:cNvPr>
            <p:cNvSpPr txBox="1"/>
            <p:nvPr/>
          </p:nvSpPr>
          <p:spPr>
            <a:xfrm>
              <a:off x="560884" y="4798422"/>
              <a:ext cx="46385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F56E24A-3370-801C-534D-5D24F6699D95}"/>
              </a:ext>
            </a:extLst>
          </p:cNvPr>
          <p:cNvSpPr txBox="1"/>
          <p:nvPr/>
        </p:nvSpPr>
        <p:spPr>
          <a:xfrm>
            <a:off x="1655315" y="1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Q11.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79F999-FDC1-BA53-CB26-64E26CF9FDBC}"/>
              </a:ext>
            </a:extLst>
          </p:cNvPr>
          <p:cNvSpPr txBox="1"/>
          <p:nvPr/>
        </p:nvSpPr>
        <p:spPr>
          <a:xfrm>
            <a:off x="5046795" y="1365949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£ to $</a:t>
            </a:r>
            <a:r>
              <a:rPr lang="en-GB" sz="28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US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= 4000 x 1.85 =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$7400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75CF69-206D-86EF-DE84-A85EE9DC5D37}"/>
              </a:ext>
            </a:extLst>
          </p:cNvPr>
          <p:cNvSpPr txBox="1"/>
          <p:nvPr/>
        </p:nvSpPr>
        <p:spPr>
          <a:xfrm>
            <a:off x="1686857" y="2242644"/>
            <a:ext cx="4588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Spends = 350 x 7 = $</a:t>
            </a:r>
            <a:r>
              <a:rPr lang="en-GB" sz="24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US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2450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FDE826-BA73-D0B5-7C37-7E9471117DFE}"/>
              </a:ext>
            </a:extLst>
          </p:cNvPr>
          <p:cNvSpPr txBox="1"/>
          <p:nvPr/>
        </p:nvSpPr>
        <p:spPr>
          <a:xfrm>
            <a:off x="4218464" y="2875237"/>
            <a:ext cx="5679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$</a:t>
            </a:r>
            <a:r>
              <a:rPr lang="en-GB" sz="24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US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left = 7400 - 2450 =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$</a:t>
            </a:r>
            <a:r>
              <a:rPr lang="en-GB" sz="2400" b="1" baseline="-25000" dirty="0">
                <a:solidFill>
                  <a:srgbClr val="9933FF"/>
                </a:solidFill>
                <a:latin typeface="Comic Sans MS" panose="030F0702030302020204" pitchFamily="66" charset="0"/>
              </a:rPr>
              <a:t>US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4950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730176-668B-4405-FC84-859445B84941}"/>
              </a:ext>
            </a:extLst>
          </p:cNvPr>
          <p:cNvSpPr txBox="1"/>
          <p:nvPr/>
        </p:nvSpPr>
        <p:spPr>
          <a:xfrm>
            <a:off x="3709825" y="3692029"/>
            <a:ext cx="6474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$</a:t>
            </a:r>
            <a:r>
              <a:rPr lang="en-GB" sz="24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US</a:t>
            </a:r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to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$</a:t>
            </a:r>
            <a:r>
              <a:rPr lang="en-GB" sz="28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Can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= 4950 x 0.85 =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$</a:t>
            </a:r>
            <a:r>
              <a:rPr lang="en-GB" sz="2400" b="1" baseline="-25000" dirty="0">
                <a:solidFill>
                  <a:srgbClr val="9933FF"/>
                </a:solidFill>
                <a:latin typeface="Comic Sans MS" panose="030F0702030302020204" pitchFamily="66" charset="0"/>
              </a:rPr>
              <a:t>Can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4207.50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C9D28A-78B3-4305-828F-CB926965F9E5}"/>
              </a:ext>
            </a:extLst>
          </p:cNvPr>
          <p:cNvSpPr txBox="1"/>
          <p:nvPr/>
        </p:nvSpPr>
        <p:spPr>
          <a:xfrm>
            <a:off x="4426649" y="4312274"/>
            <a:ext cx="4642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Spends = 290 x 4 = $</a:t>
            </a:r>
            <a:r>
              <a:rPr lang="en-GB" sz="24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Can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1160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BE8A37-D019-C58A-16E3-90429370565D}"/>
              </a:ext>
            </a:extLst>
          </p:cNvPr>
          <p:cNvSpPr txBox="1"/>
          <p:nvPr/>
        </p:nvSpPr>
        <p:spPr>
          <a:xfrm>
            <a:off x="2648979" y="5265333"/>
            <a:ext cx="6769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$</a:t>
            </a:r>
            <a:r>
              <a:rPr lang="en-GB" sz="24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Can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left = 4207.50 - 1160 =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$</a:t>
            </a:r>
            <a:r>
              <a:rPr lang="en-GB" sz="2400" b="1" baseline="-25000" dirty="0">
                <a:solidFill>
                  <a:srgbClr val="9933FF"/>
                </a:solidFill>
                <a:latin typeface="Comic Sans MS" panose="030F0702030302020204" pitchFamily="66" charset="0"/>
              </a:rPr>
              <a:t>Can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3047.50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E66194-0F70-F0AA-9EA1-2FC15B3D6428}"/>
              </a:ext>
            </a:extLst>
          </p:cNvPr>
          <p:cNvSpPr txBox="1"/>
          <p:nvPr/>
        </p:nvSpPr>
        <p:spPr>
          <a:xfrm>
            <a:off x="3773283" y="5787276"/>
            <a:ext cx="5208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To nearest $</a:t>
            </a:r>
            <a:r>
              <a:rPr lang="en-GB" sz="2400" b="1" baseline="-25000" dirty="0">
                <a:solidFill>
                  <a:srgbClr val="9933FF"/>
                </a:solidFill>
                <a:latin typeface="Comic Sans MS" panose="030F0702030302020204" pitchFamily="66" charset="0"/>
              </a:rPr>
              <a:t>Can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1000 = $</a:t>
            </a:r>
            <a:r>
              <a:rPr lang="en-GB" sz="2400" b="1" baseline="-25000" dirty="0">
                <a:solidFill>
                  <a:srgbClr val="9933FF"/>
                </a:solidFill>
                <a:latin typeface="Comic Sans MS" panose="030F0702030302020204" pitchFamily="66" charset="0"/>
              </a:rPr>
              <a:t>Can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3000</a:t>
            </a:r>
          </a:p>
        </p:txBody>
      </p:sp>
    </p:spTree>
    <p:extLst>
      <p:ext uri="{BB962C8B-B14F-4D97-AF65-F5344CB8AC3E}">
        <p14:creationId xmlns:p14="http://schemas.microsoft.com/office/powerpoint/2010/main" val="94959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F320F04-C1EA-8A0A-1197-A1A3C7494492}"/>
              </a:ext>
            </a:extLst>
          </p:cNvPr>
          <p:cNvGrpSpPr/>
          <p:nvPr/>
        </p:nvGrpSpPr>
        <p:grpSpPr>
          <a:xfrm>
            <a:off x="1686856" y="609063"/>
            <a:ext cx="8564880" cy="3381327"/>
            <a:chOff x="134983" y="450444"/>
            <a:chExt cx="8564880" cy="33813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8600610-BA49-14A3-5BE6-3D58446CBA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4431"/>
            <a:stretch/>
          </p:blipFill>
          <p:spPr>
            <a:xfrm>
              <a:off x="545960" y="450444"/>
              <a:ext cx="7738723" cy="3381327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EA8E464-7241-FF5F-52A1-80450E851C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1359" r="15207" b="71503"/>
            <a:stretch/>
          </p:blipFill>
          <p:spPr>
            <a:xfrm>
              <a:off x="134983" y="1079863"/>
              <a:ext cx="6561909" cy="252548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3B267A7-A3E7-221D-E686-F06EE9E20C14}"/>
                </a:ext>
              </a:extLst>
            </p:cNvPr>
            <p:cNvSpPr txBox="1"/>
            <p:nvPr/>
          </p:nvSpPr>
          <p:spPr>
            <a:xfrm>
              <a:off x="6633272" y="1006082"/>
              <a:ext cx="2066591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en-GB" sz="2000" dirty="0">
                  <a:latin typeface="Comic Sans MS" panose="030F0702030302020204" pitchFamily="66" charset="0"/>
                </a:rPr>
                <a:t>time-and-a-half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A693B9D-5A6F-4B23-EBB7-41461C1C86E7}"/>
                </a:ext>
              </a:extLst>
            </p:cNvPr>
            <p:cNvSpPr txBox="1"/>
            <p:nvPr/>
          </p:nvSpPr>
          <p:spPr>
            <a:xfrm>
              <a:off x="269795" y="1332411"/>
              <a:ext cx="829105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en-GB" sz="2000" dirty="0">
                  <a:latin typeface="Comic Sans MS" panose="030F0702030302020204" pitchFamily="66" charset="0"/>
                </a:rPr>
                <a:t>for each hour at the weekend. His shifts this week are shown below.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665E83C-1DF3-4551-50D9-D467145512CA}"/>
              </a:ext>
            </a:extLst>
          </p:cNvPr>
          <p:cNvSpPr txBox="1"/>
          <p:nvPr/>
        </p:nvSpPr>
        <p:spPr>
          <a:xfrm>
            <a:off x="2478808" y="6156783"/>
            <a:ext cx="4507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0FF785-F7C8-0D05-6B78-720955C5E936}"/>
              </a:ext>
            </a:extLst>
          </p:cNvPr>
          <p:cNvSpPr txBox="1"/>
          <p:nvPr/>
        </p:nvSpPr>
        <p:spPr>
          <a:xfrm>
            <a:off x="1686857" y="14739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Q12.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22E6B1-C2A0-9766-65C6-AF1554F277A5}"/>
              </a:ext>
            </a:extLst>
          </p:cNvPr>
          <p:cNvSpPr txBox="1"/>
          <p:nvPr/>
        </p:nvSpPr>
        <p:spPr>
          <a:xfrm>
            <a:off x="6096495" y="1851105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Mon = 9 basic hours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7E75CE-3167-228C-9BE9-510FC914C4C0}"/>
              </a:ext>
            </a:extLst>
          </p:cNvPr>
          <p:cNvSpPr txBox="1"/>
          <p:nvPr/>
        </p:nvSpPr>
        <p:spPr>
          <a:xfrm>
            <a:off x="6045135" y="2199053"/>
            <a:ext cx="2807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Tues = 9 basic hours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1B6E4-C69E-CDB4-0A0E-1052D343D24A}"/>
              </a:ext>
            </a:extLst>
          </p:cNvPr>
          <p:cNvSpPr txBox="1"/>
          <p:nvPr/>
        </p:nvSpPr>
        <p:spPr>
          <a:xfrm>
            <a:off x="6064371" y="2562836"/>
            <a:ext cx="2787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Wed = 8 basic hours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3F982A-AA3A-A29E-F0E3-8AA10064B99A}"/>
              </a:ext>
            </a:extLst>
          </p:cNvPr>
          <p:cNvSpPr txBox="1"/>
          <p:nvPr/>
        </p:nvSpPr>
        <p:spPr>
          <a:xfrm>
            <a:off x="6291997" y="2908605"/>
            <a:ext cx="2579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Fri = 4 basic hours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5A9118-6EDA-3026-C3D3-9A8808045783}"/>
              </a:ext>
            </a:extLst>
          </p:cNvPr>
          <p:cNvSpPr txBox="1"/>
          <p:nvPr/>
        </p:nvSpPr>
        <p:spPr>
          <a:xfrm>
            <a:off x="6219862" y="3318168"/>
            <a:ext cx="2938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Sat = 3 OT hours </a:t>
            </a:r>
          </a:p>
          <a:p>
            <a:pPr algn="l"/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= 3 x 1.5</a:t>
            </a:r>
          </a:p>
          <a:p>
            <a:pPr algn="l"/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= 4.5 basic hours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7CF8C-1C1D-31CA-29C7-3EDA0581A92C}"/>
              </a:ext>
            </a:extLst>
          </p:cNvPr>
          <p:cNvSpPr txBox="1"/>
          <p:nvPr/>
        </p:nvSpPr>
        <p:spPr>
          <a:xfrm>
            <a:off x="1821669" y="4513408"/>
            <a:ext cx="7630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Total hours = 9 + 9 + 8 + 4 + 4.5  =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34.5 hours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3C61FA-D0A0-43E6-24B4-0B53F82BD942}"/>
              </a:ext>
            </a:extLst>
          </p:cNvPr>
          <p:cNvSpPr txBox="1"/>
          <p:nvPr/>
        </p:nvSpPr>
        <p:spPr>
          <a:xfrm>
            <a:off x="2273312" y="5100042"/>
            <a:ext cx="5093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Wages for week = 34.5 x 12.40</a:t>
            </a:r>
          </a:p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                  = £427.80</a:t>
            </a:r>
          </a:p>
        </p:txBody>
      </p:sp>
    </p:spTree>
    <p:extLst>
      <p:ext uri="{BB962C8B-B14F-4D97-AF65-F5344CB8AC3E}">
        <p14:creationId xmlns:p14="http://schemas.microsoft.com/office/powerpoint/2010/main" val="186013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1" grpId="0"/>
      <p:bldP spid="13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A122A46-40B6-AEE3-56C6-01C59F063E32}"/>
              </a:ext>
            </a:extLst>
          </p:cNvPr>
          <p:cNvGrpSpPr/>
          <p:nvPr/>
        </p:nvGrpSpPr>
        <p:grpSpPr>
          <a:xfrm>
            <a:off x="2516778" y="147398"/>
            <a:ext cx="7498080" cy="2965543"/>
            <a:chOff x="406624" y="3818466"/>
            <a:chExt cx="6690862" cy="277976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67FE377-8F67-E955-1797-84A29D1A0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6624" y="3818466"/>
              <a:ext cx="6690862" cy="2665239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665E83C-1DF3-4551-50D9-D467145512CA}"/>
                </a:ext>
              </a:extLst>
            </p:cNvPr>
            <p:cNvSpPr txBox="1"/>
            <p:nvPr/>
          </p:nvSpPr>
          <p:spPr>
            <a:xfrm>
              <a:off x="519836" y="6165490"/>
              <a:ext cx="402236" cy="4327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90FF785-F7C8-0D05-6B78-720955C5E936}"/>
              </a:ext>
            </a:extLst>
          </p:cNvPr>
          <p:cNvSpPr txBox="1"/>
          <p:nvPr/>
        </p:nvSpPr>
        <p:spPr>
          <a:xfrm>
            <a:off x="1686857" y="14739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Q13.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30E3AA-11B3-63FC-539C-37600D2504E9}"/>
              </a:ext>
            </a:extLst>
          </p:cNvPr>
          <p:cNvSpPr txBox="1"/>
          <p:nvPr/>
        </p:nvSpPr>
        <p:spPr>
          <a:xfrm>
            <a:off x="1524001" y="3112940"/>
            <a:ext cx="8525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0730-0900 = 1.5 basic hours = 14.40 x 1.5 = £21.60 each shift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02D78F-99A9-302C-F092-1ED54C2126DC}"/>
              </a:ext>
            </a:extLst>
          </p:cNvPr>
          <p:cNvSpPr txBox="1"/>
          <p:nvPr/>
        </p:nvSpPr>
        <p:spPr>
          <a:xfrm>
            <a:off x="1524000" y="3513050"/>
            <a:ext cx="9238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2300-0730 = 8.5 OT hrs = 14.40 x 1.5 x 8.5 = £183.60 each shift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DBA884-41E0-1183-7E27-432548ED927F}"/>
              </a:ext>
            </a:extLst>
          </p:cNvPr>
          <p:cNvSpPr txBox="1"/>
          <p:nvPr/>
        </p:nvSpPr>
        <p:spPr>
          <a:xfrm>
            <a:off x="1686857" y="4082361"/>
            <a:ext cx="6569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Wages for 1 shift = 21.60 + 183.60  = £205.20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C31824-505F-6285-BCA3-C8FF0CC67BB1}"/>
              </a:ext>
            </a:extLst>
          </p:cNvPr>
          <p:cNvSpPr txBox="1"/>
          <p:nvPr/>
        </p:nvSpPr>
        <p:spPr>
          <a:xfrm>
            <a:off x="1786503" y="4770509"/>
            <a:ext cx="5152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Gross weekly pay = £205.20 x 5</a:t>
            </a:r>
          </a:p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                   = £1026</a:t>
            </a:r>
          </a:p>
        </p:txBody>
      </p:sp>
    </p:spTree>
    <p:extLst>
      <p:ext uri="{BB962C8B-B14F-4D97-AF65-F5344CB8AC3E}">
        <p14:creationId xmlns:p14="http://schemas.microsoft.com/office/powerpoint/2010/main" val="208561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EDA797-5378-F190-1879-D8873E3301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0" t="8572"/>
          <a:stretch/>
        </p:blipFill>
        <p:spPr>
          <a:xfrm>
            <a:off x="2169787" y="557115"/>
            <a:ext cx="8258931" cy="24159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4985B4-2C9A-3FC8-9FC0-9F8E90A54FBE}"/>
              </a:ext>
            </a:extLst>
          </p:cNvPr>
          <p:cNvSpPr txBox="1"/>
          <p:nvPr/>
        </p:nvSpPr>
        <p:spPr>
          <a:xfrm>
            <a:off x="1577564" y="1543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Q14(a).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0217CD-C4F6-FBBE-1363-5FBC9A70F1BA}"/>
              </a:ext>
            </a:extLst>
          </p:cNvPr>
          <p:cNvSpPr txBox="1"/>
          <p:nvPr/>
        </p:nvSpPr>
        <p:spPr>
          <a:xfrm>
            <a:off x="3053698" y="2973062"/>
            <a:ext cx="67104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Population increase = 1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816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000 - 1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780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000</a:t>
            </a:r>
          </a:p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 = 36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000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D20D69-9600-FDCC-1997-4C7027ECDA21}"/>
              </a:ext>
            </a:extLst>
          </p:cNvPr>
          <p:cNvSpPr txBox="1"/>
          <p:nvPr/>
        </p:nvSpPr>
        <p:spPr>
          <a:xfrm>
            <a:off x="2810041" y="3829589"/>
            <a:ext cx="6328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Increase fraction = </a:t>
            </a:r>
            <a:r>
              <a:rPr lang="en-GB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 36</a:t>
            </a:r>
            <a:r>
              <a:rPr lang="en-GB" sz="8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000 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= </a:t>
            </a:r>
            <a:r>
              <a:rPr lang="en-GB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 36 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  1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780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000      1780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D29CA3-6D0F-A90B-C9C3-5CE513F33057}"/>
              </a:ext>
            </a:extLst>
          </p:cNvPr>
          <p:cNvSpPr txBox="1"/>
          <p:nvPr/>
        </p:nvSpPr>
        <p:spPr>
          <a:xfrm>
            <a:off x="3678068" y="4686600"/>
            <a:ext cx="4418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% increase = </a:t>
            </a:r>
            <a:r>
              <a:rPr lang="en-GB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 36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of 100%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    1780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B697AB-A4ED-FA56-FF3E-A81159FC7EEF}"/>
              </a:ext>
            </a:extLst>
          </p:cNvPr>
          <p:cNvSpPr txBox="1"/>
          <p:nvPr/>
        </p:nvSpPr>
        <p:spPr>
          <a:xfrm>
            <a:off x="3555080" y="5427986"/>
            <a:ext cx="6817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% increase = 100 </a:t>
            </a:r>
            <a:r>
              <a:rPr lang="en-GB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÷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1780 x 36 = 2.0224…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3FF182-E3EA-F37F-1865-FB663BC18970}"/>
              </a:ext>
            </a:extLst>
          </p:cNvPr>
          <p:cNvSpPr txBox="1"/>
          <p:nvPr/>
        </p:nvSpPr>
        <p:spPr>
          <a:xfrm>
            <a:off x="3555081" y="5983644"/>
            <a:ext cx="3829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% increase = 2.02 (2dp)</a:t>
            </a:r>
          </a:p>
        </p:txBody>
      </p:sp>
    </p:spTree>
    <p:extLst>
      <p:ext uri="{BB962C8B-B14F-4D97-AF65-F5344CB8AC3E}">
        <p14:creationId xmlns:p14="http://schemas.microsoft.com/office/powerpoint/2010/main" val="251266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131F8F-BA14-9445-9F8E-64BAD644DC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99"/>
          <a:stretch/>
        </p:blipFill>
        <p:spPr>
          <a:xfrm>
            <a:off x="1603633" y="745124"/>
            <a:ext cx="8696898" cy="14898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4985B4-2C9A-3FC8-9FC0-9F8E90A54FBE}"/>
              </a:ext>
            </a:extLst>
          </p:cNvPr>
          <p:cNvSpPr txBox="1"/>
          <p:nvPr/>
        </p:nvSpPr>
        <p:spPr>
          <a:xfrm>
            <a:off x="1524000" y="61362"/>
            <a:ext cx="136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Q14(b).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592210-55ED-7ABC-FCC1-96566F7C82CB}"/>
              </a:ext>
            </a:extLst>
          </p:cNvPr>
          <p:cNvSpPr txBox="1"/>
          <p:nvPr/>
        </p:nvSpPr>
        <p:spPr>
          <a:xfrm>
            <a:off x="1814556" y="2298819"/>
            <a:ext cx="388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2019 value = 1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816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000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29F0035-C563-A757-EB96-DFFA6C5F1023}"/>
              </a:ext>
            </a:extLst>
          </p:cNvPr>
          <p:cNvGrpSpPr/>
          <p:nvPr/>
        </p:nvGrpSpPr>
        <p:grpSpPr>
          <a:xfrm>
            <a:off x="1763231" y="3039359"/>
            <a:ext cx="7441257" cy="888159"/>
            <a:chOff x="196553" y="2521009"/>
            <a:chExt cx="7441257" cy="88815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75AC109-4649-C198-6FC4-0140482AD095}"/>
                </a:ext>
              </a:extLst>
            </p:cNvPr>
            <p:cNvSpPr txBox="1"/>
            <p:nvPr/>
          </p:nvSpPr>
          <p:spPr>
            <a:xfrm>
              <a:off x="196553" y="2521009"/>
              <a:ext cx="5852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Increase Appreciation = (100 + 1.25)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C6C69A5-D090-5941-1803-1C9C1DF55E35}"/>
                </a:ext>
              </a:extLst>
            </p:cNvPr>
            <p:cNvCxnSpPr/>
            <p:nvPr/>
          </p:nvCxnSpPr>
          <p:spPr>
            <a:xfrm>
              <a:off x="3915039" y="2971375"/>
              <a:ext cx="2015742" cy="1129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F43846C-5542-2ABE-B098-BA4CF0B51584}"/>
                </a:ext>
              </a:extLst>
            </p:cNvPr>
            <p:cNvSpPr txBox="1"/>
            <p:nvPr/>
          </p:nvSpPr>
          <p:spPr>
            <a:xfrm>
              <a:off x="4715376" y="2947503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01BA54-7F0C-3A79-4028-D7F71D643E7D}"/>
                </a:ext>
              </a:extLst>
            </p:cNvPr>
            <p:cNvSpPr txBox="1"/>
            <p:nvPr/>
          </p:nvSpPr>
          <p:spPr>
            <a:xfrm>
              <a:off x="6061738" y="2606466"/>
              <a:ext cx="15760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= 1.0125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93ACE78-C167-F633-41B6-33B5E8C154AC}"/>
              </a:ext>
            </a:extLst>
          </p:cNvPr>
          <p:cNvSpPr txBox="1"/>
          <p:nvPr/>
        </p:nvSpPr>
        <p:spPr>
          <a:xfrm>
            <a:off x="2028941" y="3966474"/>
            <a:ext cx="6854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Population in 5 years = 1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816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000 x 1.0125</a:t>
            </a:r>
            <a:r>
              <a:rPr lang="en-GB" sz="28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271089-068B-A770-6210-8AE627E906B7}"/>
              </a:ext>
            </a:extLst>
          </p:cNvPr>
          <p:cNvSpPr txBox="1"/>
          <p:nvPr/>
        </p:nvSpPr>
        <p:spPr>
          <a:xfrm>
            <a:off x="3666987" y="4467095"/>
            <a:ext cx="4286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Population = 1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932</a:t>
            </a:r>
            <a:r>
              <a:rPr lang="en-GB" sz="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373.191</a:t>
            </a:r>
            <a:endParaRPr lang="en-GB" sz="2800" b="1" baseline="30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6ADC88-1F26-B18F-DAE1-430443BE5208}"/>
              </a:ext>
            </a:extLst>
          </p:cNvPr>
          <p:cNvSpPr txBox="1"/>
          <p:nvPr/>
        </p:nvSpPr>
        <p:spPr>
          <a:xfrm>
            <a:off x="2638043" y="5001666"/>
            <a:ext cx="4650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To nearest 1000 = 1</a:t>
            </a:r>
            <a:r>
              <a:rPr lang="en-GB" sz="8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932</a:t>
            </a:r>
            <a:r>
              <a:rPr lang="en-GB" sz="8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000</a:t>
            </a:r>
          </a:p>
        </p:txBody>
      </p:sp>
    </p:spTree>
    <p:extLst>
      <p:ext uri="{BB962C8B-B14F-4D97-AF65-F5344CB8AC3E}">
        <p14:creationId xmlns:p14="http://schemas.microsoft.com/office/powerpoint/2010/main" val="38676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01659E6-6B61-F54B-6A23-102D6E312A98}"/>
              </a:ext>
            </a:extLst>
          </p:cNvPr>
          <p:cNvGrpSpPr/>
          <p:nvPr/>
        </p:nvGrpSpPr>
        <p:grpSpPr>
          <a:xfrm>
            <a:off x="1783916" y="144767"/>
            <a:ext cx="8619291" cy="5229007"/>
            <a:chOff x="78589" y="57679"/>
            <a:chExt cx="8619291" cy="562630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050B905-9663-4D3B-BC15-287F30D3B5EB}"/>
                </a:ext>
              </a:extLst>
            </p:cNvPr>
            <p:cNvSpPr txBox="1"/>
            <p:nvPr/>
          </p:nvSpPr>
          <p:spPr>
            <a:xfrm>
              <a:off x="221941" y="57679"/>
              <a:ext cx="5530681" cy="496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2400" b="1" dirty="0">
                  <a:solidFill>
                    <a:srgbClr val="9933FF"/>
                  </a:solidFill>
                  <a:latin typeface="Comic Sans MS" panose="030F0702030302020204" pitchFamily="66" charset="0"/>
                </a:rPr>
                <a:t>Q3.  Calculator allowed, if needed.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4CD88C8-F3F3-4DCF-A6B5-B2AE7E592B79}"/>
                </a:ext>
              </a:extLst>
            </p:cNvPr>
            <p:cNvGrpSpPr/>
            <p:nvPr/>
          </p:nvGrpSpPr>
          <p:grpSpPr>
            <a:xfrm>
              <a:off x="115409" y="519344"/>
              <a:ext cx="8582471" cy="5164640"/>
              <a:chOff x="221941" y="412810"/>
              <a:chExt cx="8582471" cy="5164640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A4E75971-91C5-48AB-A8E2-A36059DC2C6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25208"/>
              <a:stretch/>
            </p:blipFill>
            <p:spPr>
              <a:xfrm>
                <a:off x="375097" y="412810"/>
                <a:ext cx="8393806" cy="3582141"/>
              </a:xfrm>
              <a:prstGeom prst="rect">
                <a:avLst/>
              </a:prstGeom>
            </p:spPr>
          </p:pic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33471099-EE18-4D2C-A56D-CDB2BB579E7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15282" t="87750" r="74247" b="2982"/>
              <a:stretch/>
            </p:blipFill>
            <p:spPr>
              <a:xfrm>
                <a:off x="4132555" y="3773010"/>
                <a:ext cx="878890" cy="443883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28F3ABDA-1E6D-494E-90DE-64E080C61E1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45408" t="87534" r="29085" b="3198"/>
              <a:stretch/>
            </p:blipFill>
            <p:spPr>
              <a:xfrm>
                <a:off x="5095784" y="3773010"/>
                <a:ext cx="2140998" cy="443883"/>
              </a:xfrm>
              <a:prstGeom prst="rect">
                <a:avLst/>
              </a:prstGeom>
            </p:spPr>
          </p:pic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A6DD50DF-C7DC-45E5-ACC6-CD9578FC4CEB}"/>
                  </a:ext>
                </a:extLst>
              </p:cNvPr>
              <p:cNvGrpSpPr/>
              <p:nvPr/>
            </p:nvGrpSpPr>
            <p:grpSpPr>
              <a:xfrm>
                <a:off x="221941" y="4314531"/>
                <a:ext cx="8582471" cy="506005"/>
                <a:chOff x="1" y="4523194"/>
                <a:chExt cx="8582471" cy="506005"/>
              </a:xfrm>
            </p:grpSpPr>
            <p:pic>
              <p:nvPicPr>
                <p:cNvPr id="8" name="Picture 7">
                  <a:extLst>
                    <a:ext uri="{FF2B5EF4-FFF2-40B4-BE49-F238E27FC236}">
                      <a16:creationId xmlns:a16="http://schemas.microsoft.com/office/drawing/2014/main" id="{4AF19917-D74A-4D8A-9196-B0F3A0E5CE5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236" t="9050" r="42129" b="75236"/>
                <a:stretch/>
              </p:blipFill>
              <p:spPr>
                <a:xfrm>
                  <a:off x="1" y="4643016"/>
                  <a:ext cx="1980054" cy="292966"/>
                </a:xfrm>
                <a:prstGeom prst="rect">
                  <a:avLst/>
                </a:prstGeom>
              </p:spPr>
            </p:pic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8D6E83B5-4DE3-4E17-B9E2-AEFECC8DAF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6724" t="31350" r="26246" b="52936"/>
                <a:stretch/>
              </p:blipFill>
              <p:spPr>
                <a:xfrm>
                  <a:off x="1980054" y="4607558"/>
                  <a:ext cx="1341996" cy="292965"/>
                </a:xfrm>
                <a:prstGeom prst="rect">
                  <a:avLst/>
                </a:prstGeom>
              </p:spPr>
            </p:pic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77D3943C-E9F9-4021-B89F-3B0896721FE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6438" t="56033" r="1464" b="28253"/>
                <a:stretch/>
              </p:blipFill>
              <p:spPr>
                <a:xfrm>
                  <a:off x="3490759" y="4660776"/>
                  <a:ext cx="2250489" cy="292962"/>
                </a:xfrm>
                <a:prstGeom prst="rect">
                  <a:avLst/>
                </a:prstGeom>
              </p:spPr>
            </p:pic>
            <p:pic>
              <p:nvPicPr>
                <p:cNvPr id="11" name="Picture 10">
                  <a:extLst>
                    <a:ext uri="{FF2B5EF4-FFF2-40B4-BE49-F238E27FC236}">
                      <a16:creationId xmlns:a16="http://schemas.microsoft.com/office/drawing/2014/main" id="{38067412-F297-4FF0-A5BE-3B1008DDAA5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l="36397" t="76190"/>
                <a:stretch/>
              </p:blipFill>
              <p:spPr>
                <a:xfrm>
                  <a:off x="6277448" y="4585316"/>
                  <a:ext cx="2305024" cy="443883"/>
                </a:xfrm>
                <a:prstGeom prst="rect">
                  <a:avLst/>
                </a:prstGeom>
              </p:spPr>
            </p:pic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1B892D13-FDA1-40AE-A5ED-8266B5425F41}"/>
                    </a:ext>
                  </a:extLst>
                </p:cNvPr>
                <p:cNvSpPr txBox="1"/>
                <p:nvPr/>
              </p:nvSpPr>
              <p:spPr>
                <a:xfrm>
                  <a:off x="3269317" y="4523194"/>
                  <a:ext cx="3007555" cy="4967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GB" sz="2400" b="1" dirty="0">
                      <a:latin typeface="Comic Sans MS" panose="030F0702030302020204" pitchFamily="66" charset="0"/>
                    </a:rPr>
                    <a:t>,                 </a:t>
                  </a:r>
                  <a:r>
                    <a:rPr lang="en-GB" sz="2000" b="1" dirty="0">
                      <a:latin typeface="Comic Sans MS" panose="030F0702030302020204" pitchFamily="66" charset="0"/>
                    </a:rPr>
                    <a:t>and</a:t>
                  </a:r>
                  <a:endParaRPr lang="en-GB" sz="2400" b="1" dirty="0">
                    <a:latin typeface="Comic Sans MS" panose="030F0702030302020204" pitchFamily="66" charset="0"/>
                  </a:endParaRPr>
                </a:p>
              </p:txBody>
            </p:sp>
          </p:grp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8A5DBBDE-4A18-4B1C-AF8D-F61BD4D9E4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4965" y="4745075"/>
                <a:ext cx="5486323" cy="528186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A0CDBBB-DB5B-45B5-8E4A-D5A0BCB21367}"/>
                  </a:ext>
                </a:extLst>
              </p:cNvPr>
              <p:cNvSpPr txBox="1"/>
              <p:nvPr/>
            </p:nvSpPr>
            <p:spPr>
              <a:xfrm>
                <a:off x="1409826" y="4815779"/>
                <a:ext cx="7207238" cy="76167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r>
                  <a:rPr lang="en-GB" sz="2000" b="1" dirty="0">
                    <a:latin typeface="Comic Sans MS" panose="030F0702030302020204" pitchFamily="66" charset="0"/>
                  </a:rPr>
                  <a:t>Use the data from the stem and leaf diagram to construct a box plot</a:t>
                </a:r>
                <a:endParaRPr lang="en-GB" sz="2000" dirty="0"/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19A4332-0624-B0A8-7205-720BA9654EB6}"/>
                </a:ext>
              </a:extLst>
            </p:cNvPr>
            <p:cNvSpPr txBox="1"/>
            <p:nvPr/>
          </p:nvSpPr>
          <p:spPr>
            <a:xfrm>
              <a:off x="78589" y="4382077"/>
              <a:ext cx="1241045" cy="49674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99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(a)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D8CB345-9D15-05BD-1049-E42FADA044DF}"/>
                </a:ext>
              </a:extLst>
            </p:cNvPr>
            <p:cNvSpPr txBox="1"/>
            <p:nvPr/>
          </p:nvSpPr>
          <p:spPr>
            <a:xfrm>
              <a:off x="541235" y="4860935"/>
              <a:ext cx="816249" cy="49674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99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(b)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8FE7FEB-C9C3-BB0B-5491-8F2DF366E999}"/>
              </a:ext>
            </a:extLst>
          </p:cNvPr>
          <p:cNvGrpSpPr/>
          <p:nvPr/>
        </p:nvGrpSpPr>
        <p:grpSpPr>
          <a:xfrm>
            <a:off x="2597797" y="5428429"/>
            <a:ext cx="7421987" cy="1217341"/>
            <a:chOff x="1004264" y="5555252"/>
            <a:chExt cx="7421987" cy="1217341"/>
          </a:xfrm>
        </p:grpSpPr>
        <p:sp>
          <p:nvSpPr>
            <p:cNvPr id="19" name="Text Box 13">
              <a:extLst>
                <a:ext uri="{FF2B5EF4-FFF2-40B4-BE49-F238E27FC236}">
                  <a16:creationId xmlns:a16="http://schemas.microsoft.com/office/drawing/2014/main" id="{50351C27-E946-242E-42D2-737DD64A71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1017" y="6306443"/>
              <a:ext cx="155523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Profit £ </a:t>
              </a:r>
            </a:p>
          </p:txBody>
        </p:sp>
        <p:sp>
          <p:nvSpPr>
            <p:cNvPr id="22" name="Rectangle 96">
              <a:extLst>
                <a:ext uri="{FF2B5EF4-FFF2-40B4-BE49-F238E27FC236}">
                  <a16:creationId xmlns:a16="http://schemas.microsoft.com/office/drawing/2014/main" id="{59EE76C7-5B48-5205-E02C-780BBBA76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0" y="5555252"/>
              <a:ext cx="2099148" cy="50323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endParaRPr lang="en-US" altLang="en-US" sz="2000" b="1">
                <a:solidFill>
                  <a:srgbClr val="0000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3" name="Line 97">
              <a:extLst>
                <a:ext uri="{FF2B5EF4-FFF2-40B4-BE49-F238E27FC236}">
                  <a16:creationId xmlns:a16="http://schemas.microsoft.com/office/drawing/2014/main" id="{AF4CE483-8536-3778-A856-F741E9554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6051" y="5572030"/>
              <a:ext cx="0" cy="5032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Line 98">
              <a:extLst>
                <a:ext uri="{FF2B5EF4-FFF2-40B4-BE49-F238E27FC236}">
                  <a16:creationId xmlns:a16="http://schemas.microsoft.com/office/drawing/2014/main" id="{127A8F92-9471-4B22-2A41-BC2103AEF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8207" y="5581733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Line 99">
              <a:extLst>
                <a:ext uri="{FF2B5EF4-FFF2-40B4-BE49-F238E27FC236}">
                  <a16:creationId xmlns:a16="http://schemas.microsoft.com/office/drawing/2014/main" id="{7ADA1D1B-6C10-A73D-D119-10558372D4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5418" y="5581733"/>
              <a:ext cx="0" cy="440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Line 100">
              <a:extLst>
                <a:ext uri="{FF2B5EF4-FFF2-40B4-BE49-F238E27FC236}">
                  <a16:creationId xmlns:a16="http://schemas.microsoft.com/office/drawing/2014/main" id="{E91DF0B0-59B5-B844-E263-375AF11A27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7348" y="5779577"/>
              <a:ext cx="2308070" cy="147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Line 101">
              <a:extLst>
                <a:ext uri="{FF2B5EF4-FFF2-40B4-BE49-F238E27FC236}">
                  <a16:creationId xmlns:a16="http://schemas.microsoft.com/office/drawing/2014/main" id="{FD546E36-419B-499A-87F9-C4E23E601A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48207" y="5803189"/>
              <a:ext cx="759990" cy="167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38A7220C-14F4-BB4B-779A-4B03B633A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5693" y="6253860"/>
              <a:ext cx="3235324" cy="285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2B57A9CA-B681-D247-61D5-D17850BD2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5693" y="6182423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A46B7884-95F9-8F8E-A4A8-EF3A6A7B75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6281" y="6182423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8054EB43-592C-ADAE-6E7A-BE05D81C8F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5556" y="6182423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29B7A72F-1575-8F49-A919-92246CF702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6418" y="6182423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74397FCA-F768-18CF-19E3-5FE7681C1A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5418" y="6182423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8" name="Line 37">
              <a:extLst>
                <a:ext uri="{FF2B5EF4-FFF2-40B4-BE49-F238E27FC236}">
                  <a16:creationId xmlns:a16="http://schemas.microsoft.com/office/drawing/2014/main" id="{0C785C1B-7AD6-6B77-BC43-F0449D960E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6056" y="6182423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" name="Line 38">
              <a:extLst>
                <a:ext uri="{FF2B5EF4-FFF2-40B4-BE49-F238E27FC236}">
                  <a16:creationId xmlns:a16="http://schemas.microsoft.com/office/drawing/2014/main" id="{364049DB-43F5-5518-76E6-C582A46D02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56643" y="6182423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0" name="Line 39">
              <a:extLst>
                <a:ext uri="{FF2B5EF4-FFF2-40B4-BE49-F238E27FC236}">
                  <a16:creationId xmlns:a16="http://schemas.microsoft.com/office/drawing/2014/main" id="{DFDA6436-CA1C-9AA9-BC39-B17A2D6883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5918" y="6182423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" name="Line 40">
              <a:extLst>
                <a:ext uri="{FF2B5EF4-FFF2-40B4-BE49-F238E27FC236}">
                  <a16:creationId xmlns:a16="http://schemas.microsoft.com/office/drawing/2014/main" id="{100A5577-2CEE-2A97-5D9A-20710A8B3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5193" y="6182423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2" name="Line 41">
              <a:extLst>
                <a:ext uri="{FF2B5EF4-FFF2-40B4-BE49-F238E27FC236}">
                  <a16:creationId xmlns:a16="http://schemas.microsoft.com/office/drawing/2014/main" id="{E606F701-E60E-F223-08DF-2849871B40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75781" y="6182423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" name="Text Box 42">
              <a:extLst>
                <a:ext uri="{FF2B5EF4-FFF2-40B4-BE49-F238E27FC236}">
                  <a16:creationId xmlns:a16="http://schemas.microsoft.com/office/drawing/2014/main" id="{C4405DBE-A1B0-CEF9-3E23-616822260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4013" y="6348143"/>
              <a:ext cx="49885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20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18</a:t>
              </a:r>
            </a:p>
          </p:txBody>
        </p:sp>
        <p:sp>
          <p:nvSpPr>
            <p:cNvPr id="44" name="Text Box 45">
              <a:extLst>
                <a:ext uri="{FF2B5EF4-FFF2-40B4-BE49-F238E27FC236}">
                  <a16:creationId xmlns:a16="http://schemas.microsoft.com/office/drawing/2014/main" id="{D4A38FA9-59C9-C83C-8C7D-F1B870960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929" y="6348143"/>
              <a:ext cx="49885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20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22</a:t>
              </a:r>
            </a:p>
          </p:txBody>
        </p:sp>
        <p:sp>
          <p:nvSpPr>
            <p:cNvPr id="45" name="Text Box 48">
              <a:extLst>
                <a:ext uri="{FF2B5EF4-FFF2-40B4-BE49-F238E27FC236}">
                  <a16:creationId xmlns:a16="http://schemas.microsoft.com/office/drawing/2014/main" id="{824DAD03-C138-0A9F-E169-3621910EF8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798" y="6345934"/>
              <a:ext cx="49885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20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26</a:t>
              </a:r>
            </a:p>
          </p:txBody>
        </p:sp>
        <p:sp>
          <p:nvSpPr>
            <p:cNvPr id="46" name="Text Box 48">
              <a:extLst>
                <a:ext uri="{FF2B5EF4-FFF2-40B4-BE49-F238E27FC236}">
                  <a16:creationId xmlns:a16="http://schemas.microsoft.com/office/drawing/2014/main" id="{901608A0-2F86-BA84-80C6-682231829F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3217" y="6372483"/>
              <a:ext cx="49885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20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30</a:t>
              </a:r>
            </a:p>
          </p:txBody>
        </p:sp>
        <p:sp>
          <p:nvSpPr>
            <p:cNvPr id="47" name="Text Box 48">
              <a:extLst>
                <a:ext uri="{FF2B5EF4-FFF2-40B4-BE49-F238E27FC236}">
                  <a16:creationId xmlns:a16="http://schemas.microsoft.com/office/drawing/2014/main" id="{71310001-DEBD-132F-FC32-76C4D2C72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2083" y="6359390"/>
              <a:ext cx="49885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20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34</a:t>
              </a:r>
            </a:p>
          </p:txBody>
        </p:sp>
        <p:sp>
          <p:nvSpPr>
            <p:cNvPr id="50" name="Line 26">
              <a:extLst>
                <a:ext uri="{FF2B5EF4-FFF2-40B4-BE49-F238E27FC236}">
                  <a16:creationId xmlns:a16="http://schemas.microsoft.com/office/drawing/2014/main" id="{3E59D916-5F1B-F76F-2D48-4054D9F161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4264" y="6253859"/>
              <a:ext cx="2739382" cy="167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Line 27">
              <a:extLst>
                <a:ext uri="{FF2B5EF4-FFF2-40B4-BE49-F238E27FC236}">
                  <a16:creationId xmlns:a16="http://schemas.microsoft.com/office/drawing/2014/main" id="{C3F0A59B-0242-542D-CE0C-BF316E1606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6058" y="6182422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Line 29">
              <a:extLst>
                <a:ext uri="{FF2B5EF4-FFF2-40B4-BE49-F238E27FC236}">
                  <a16:creationId xmlns:a16="http://schemas.microsoft.com/office/drawing/2014/main" id="{389E4866-E710-DEE7-1138-FDE7A1E5B1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5921" y="6182422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4" name="Line 30">
              <a:extLst>
                <a:ext uri="{FF2B5EF4-FFF2-40B4-BE49-F238E27FC236}">
                  <a16:creationId xmlns:a16="http://schemas.microsoft.com/office/drawing/2014/main" id="{A3B4AF95-9783-53C0-629A-81B2BDC091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6783" y="6182422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7" name="Line 33">
              <a:extLst>
                <a:ext uri="{FF2B5EF4-FFF2-40B4-BE49-F238E27FC236}">
                  <a16:creationId xmlns:a16="http://schemas.microsoft.com/office/drawing/2014/main" id="{17B48AA9-7A4E-F7F7-182C-A2544B9CE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6871" y="6182422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8" name="Line 34">
              <a:extLst>
                <a:ext uri="{FF2B5EF4-FFF2-40B4-BE49-F238E27FC236}">
                  <a16:creationId xmlns:a16="http://schemas.microsoft.com/office/drawing/2014/main" id="{AF707A3F-7AD9-8DA5-CF1A-605D52065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7233" y="6182422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9" name="Line 35">
              <a:extLst>
                <a:ext uri="{FF2B5EF4-FFF2-40B4-BE49-F238E27FC236}">
                  <a16:creationId xmlns:a16="http://schemas.microsoft.com/office/drawing/2014/main" id="{9517AD7E-46BC-D11D-9DB3-FED1EBE1B6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56008" y="6182422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0" name="Line 37">
              <a:extLst>
                <a:ext uri="{FF2B5EF4-FFF2-40B4-BE49-F238E27FC236}">
                  <a16:creationId xmlns:a16="http://schemas.microsoft.com/office/drawing/2014/main" id="{F4B58DA6-5690-52F1-99F6-0212B9C7F8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6421" y="6182422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2" name="Line 39">
              <a:extLst>
                <a:ext uri="{FF2B5EF4-FFF2-40B4-BE49-F238E27FC236}">
                  <a16:creationId xmlns:a16="http://schemas.microsoft.com/office/drawing/2014/main" id="{3A2209CF-BBBC-0FA1-8A63-FB6C195D3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283" y="6182422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3" name="Line 40">
              <a:extLst>
                <a:ext uri="{FF2B5EF4-FFF2-40B4-BE49-F238E27FC236}">
                  <a16:creationId xmlns:a16="http://schemas.microsoft.com/office/drawing/2014/main" id="{6E9882A1-9953-6A4B-2994-DCE975ADA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5558" y="6182422"/>
              <a:ext cx="0" cy="215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5" name="Text Box 42">
              <a:extLst>
                <a:ext uri="{FF2B5EF4-FFF2-40B4-BE49-F238E27FC236}">
                  <a16:creationId xmlns:a16="http://schemas.microsoft.com/office/drawing/2014/main" id="{A77342DA-F334-5342-8E06-FF9697012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0158" y="6326884"/>
              <a:ext cx="34176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20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66" name="Text Box 45">
              <a:extLst>
                <a:ext uri="{FF2B5EF4-FFF2-40B4-BE49-F238E27FC236}">
                  <a16:creationId xmlns:a16="http://schemas.microsoft.com/office/drawing/2014/main" id="{6119C1CB-20B7-2786-0F77-E50AA8025C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9608" y="6334301"/>
              <a:ext cx="4984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20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67" name="Text Box 48">
              <a:extLst>
                <a:ext uri="{FF2B5EF4-FFF2-40B4-BE49-F238E27FC236}">
                  <a16:creationId xmlns:a16="http://schemas.microsoft.com/office/drawing/2014/main" id="{404F3180-0682-E871-09F8-74C85202B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1639" y="6330059"/>
              <a:ext cx="4953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20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14</a:t>
              </a: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C251D56A-584E-B2A5-C989-55D8BA90D3D8}"/>
              </a:ext>
            </a:extLst>
          </p:cNvPr>
          <p:cNvSpPr txBox="1"/>
          <p:nvPr/>
        </p:nvSpPr>
        <p:spPr>
          <a:xfrm>
            <a:off x="7457949" y="1925268"/>
            <a:ext cx="2810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Median = £17.50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146B6E1-1FF2-DE7E-4BBE-A9FD26088501}"/>
              </a:ext>
            </a:extLst>
          </p:cNvPr>
          <p:cNvSpPr txBox="1"/>
          <p:nvPr/>
        </p:nvSpPr>
        <p:spPr>
          <a:xfrm>
            <a:off x="8280403" y="2523884"/>
            <a:ext cx="1992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Q</a:t>
            </a:r>
            <a:r>
              <a:rPr lang="en-GB" sz="28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= £9.50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7EC81C7-844A-7ED6-3F07-98502D2933C1}"/>
              </a:ext>
            </a:extLst>
          </p:cNvPr>
          <p:cNvSpPr txBox="1"/>
          <p:nvPr/>
        </p:nvSpPr>
        <p:spPr>
          <a:xfrm>
            <a:off x="8280402" y="2932091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Q</a:t>
            </a:r>
            <a:r>
              <a:rPr lang="en-GB" sz="28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= £21</a:t>
            </a:r>
          </a:p>
        </p:txBody>
      </p:sp>
      <p:sp>
        <p:nvSpPr>
          <p:cNvPr id="61" name="Line 27">
            <a:extLst>
              <a:ext uri="{FF2B5EF4-FFF2-40B4-BE49-F238E27FC236}">
                <a16:creationId xmlns:a16="http://schemas.microsoft.com/office/drawing/2014/main" id="{E7265E11-D592-4571-8766-1D13884F8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8651" y="6059864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6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23910AA3-6BF0-DACF-8C28-07F2D3B28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489" y="127000"/>
            <a:ext cx="8963025" cy="155427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800100" indent="-342900"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2pPr>
            <a:lvl3pPr marL="1257300" indent="-342900"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3pPr>
            <a:lvl4pPr marL="1714500" indent="-342900"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4pPr>
            <a:lvl5pPr marL="2171700" indent="-342900"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FF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altLang="en-US" dirty="0">
                <a:solidFill>
                  <a:srgbClr val="9933FF"/>
                </a:solidFill>
                <a:cs typeface="Arial" panose="020B0604020202020204" pitchFamily="34" charset="0"/>
              </a:rPr>
              <a:t>Q4. </a:t>
            </a:r>
            <a:r>
              <a:rPr lang="en-GB" dirty="0"/>
              <a:t>Goodhold tyres lap times, in seconds:</a:t>
            </a:r>
          </a:p>
          <a:p>
            <a:endParaRPr lang="en-GB" sz="1100" dirty="0"/>
          </a:p>
          <a:p>
            <a:r>
              <a:rPr lang="en-GB" dirty="0"/>
              <a:t>     81.8   81.7   81.6   81.0   80.3   80.2</a:t>
            </a:r>
          </a:p>
          <a:p>
            <a:pPr defTabSz="457200">
              <a:defRPr/>
            </a:pPr>
            <a:endParaRPr lang="en-GB" altLang="en-US" sz="1200" dirty="0">
              <a:cs typeface="Arial" panose="020B0604020202020204" pitchFamily="34" charset="0"/>
            </a:endParaRPr>
          </a:p>
          <a:p>
            <a:pPr marL="0" indent="0" defTabSz="457200">
              <a:defRPr/>
            </a:pPr>
            <a:r>
              <a:rPr lang="en-GB" altLang="en-US" dirty="0">
                <a:solidFill>
                  <a:srgbClr val="9933FF"/>
                </a:solidFill>
                <a:cs typeface="Arial" panose="020B0604020202020204" pitchFamily="34" charset="0"/>
              </a:rPr>
              <a:t>(a) </a:t>
            </a:r>
            <a:r>
              <a:rPr lang="en-GB" altLang="en-US" dirty="0">
                <a:cs typeface="Arial" panose="020B0604020202020204" pitchFamily="34" charset="0"/>
              </a:rPr>
              <a:t>Calculate the mean and standard deviation.        </a:t>
            </a:r>
            <a:r>
              <a:rPr lang="en-GB" altLang="en-US" dirty="0">
                <a:solidFill>
                  <a:srgbClr val="9933FF"/>
                </a:solidFill>
                <a:cs typeface="Arial" panose="020B0604020202020204" pitchFamily="34" charset="0"/>
              </a:rPr>
              <a:t>(4)</a:t>
            </a:r>
          </a:p>
        </p:txBody>
      </p:sp>
      <p:grpSp>
        <p:nvGrpSpPr>
          <p:cNvPr id="11267" name="Group 3">
            <a:extLst>
              <a:ext uri="{FF2B5EF4-FFF2-40B4-BE49-F238E27FC236}">
                <a16:creationId xmlns:a16="http://schemas.microsoft.com/office/drawing/2014/main" id="{F17BBD74-A6D8-3593-7275-49C998A1CDC2}"/>
              </a:ext>
            </a:extLst>
          </p:cNvPr>
          <p:cNvGrpSpPr>
            <a:grpSpLocks/>
          </p:cNvGrpSpPr>
          <p:nvPr/>
        </p:nvGrpSpPr>
        <p:grpSpPr bwMode="auto">
          <a:xfrm>
            <a:off x="1852740" y="1897063"/>
            <a:ext cx="8582724" cy="3702050"/>
            <a:chOff x="29" y="1468"/>
            <a:chExt cx="5266" cy="2332"/>
          </a:xfrm>
        </p:grpSpPr>
        <p:grpSp>
          <p:nvGrpSpPr>
            <p:cNvPr id="5124" name="Group 4">
              <a:extLst>
                <a:ext uri="{FF2B5EF4-FFF2-40B4-BE49-F238E27FC236}">
                  <a16:creationId xmlns:a16="http://schemas.microsoft.com/office/drawing/2014/main" id="{5A35A748-CCC9-F564-6049-01D3C9ACC9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0" y="2175"/>
              <a:ext cx="1274" cy="557"/>
              <a:chOff x="2520" y="2175"/>
              <a:chExt cx="1274" cy="557"/>
            </a:xfrm>
          </p:grpSpPr>
          <p:sp>
            <p:nvSpPr>
              <p:cNvPr id="5185" name="Text Box 5">
                <a:extLst>
                  <a:ext uri="{FF2B5EF4-FFF2-40B4-BE49-F238E27FC236}">
                    <a16:creationId xmlns:a16="http://schemas.microsoft.com/office/drawing/2014/main" id="{3DAA8B40-DE2B-4948-2EE1-FAF31D9FBF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0" y="2250"/>
                <a:ext cx="67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57200">
                  <a:spcBef>
                    <a:spcPct val="0"/>
                  </a:spcBef>
                  <a:buNone/>
                  <a:defRPr/>
                </a:pPr>
                <a:r>
                  <a:rPr lang="en-GB" altLang="en-US" sz="2800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sd = </a:t>
                </a:r>
              </a:p>
            </p:txBody>
          </p:sp>
          <p:sp>
            <p:nvSpPr>
              <p:cNvPr id="5186" name="Text Box 6">
                <a:extLst>
                  <a:ext uri="{FF2B5EF4-FFF2-40B4-BE49-F238E27FC236}">
                    <a16:creationId xmlns:a16="http://schemas.microsoft.com/office/drawing/2014/main" id="{3D2B21DF-FDAC-D168-2949-7182DD94E5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5" y="2175"/>
                <a:ext cx="58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57200">
                  <a:spcBef>
                    <a:spcPct val="0"/>
                  </a:spcBef>
                  <a:buNone/>
                  <a:defRPr/>
                </a:pPr>
                <a:r>
                  <a:rPr lang="en-GB" altLang="en-US" sz="2400" b="1" dirty="0">
                    <a:solidFill>
                      <a:srgbClr val="0000FF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2.56</a:t>
                </a:r>
                <a:endParaRPr lang="el-GR" altLang="en-US" sz="2800" b="1" baseline="30000" dirty="0">
                  <a:solidFill>
                    <a:srgbClr val="0000FF"/>
                  </a:solidFill>
                  <a:latin typeface="Comic Sans MS" panose="030F0702030302020204" pitchFamily="66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87" name="Line 7">
                <a:extLst>
                  <a:ext uri="{FF2B5EF4-FFF2-40B4-BE49-F238E27FC236}">
                    <a16:creationId xmlns:a16="http://schemas.microsoft.com/office/drawing/2014/main" id="{5C72D544-48D8-7077-F660-36B114CDFF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6" y="2432"/>
                <a:ext cx="545" cy="0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57200">
                  <a:defRPr/>
                </a:pPr>
                <a:endParaRPr lang="en-GB" b="1">
                  <a:solidFill>
                    <a:srgbClr val="0000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188" name="Text Box 8">
                <a:extLst>
                  <a:ext uri="{FF2B5EF4-FFF2-40B4-BE49-F238E27FC236}">
                    <a16:creationId xmlns:a16="http://schemas.microsoft.com/office/drawing/2014/main" id="{657FDBED-5F79-4749-43B9-7571BE0DB0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9" y="2441"/>
                <a:ext cx="228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57200">
                  <a:spcBef>
                    <a:spcPct val="0"/>
                  </a:spcBef>
                  <a:buNone/>
                  <a:defRPr/>
                </a:pPr>
                <a:r>
                  <a:rPr lang="en-GB" altLang="en-US" sz="2400" b="1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5</a:t>
                </a:r>
              </a:p>
            </p:txBody>
          </p:sp>
          <p:sp>
            <p:nvSpPr>
              <p:cNvPr id="5189" name="Line 9">
                <a:extLst>
                  <a:ext uri="{FF2B5EF4-FFF2-40B4-BE49-F238E27FC236}">
                    <a16:creationId xmlns:a16="http://schemas.microsoft.com/office/drawing/2014/main" id="{CB718024-2521-F7F5-AFE7-5CC4C0A3B5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06" y="2205"/>
                <a:ext cx="91" cy="499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57200">
                  <a:defRPr/>
                </a:pPr>
                <a:endParaRPr lang="en-GB" b="1">
                  <a:solidFill>
                    <a:srgbClr val="0000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190" name="Line 10">
                <a:extLst>
                  <a:ext uri="{FF2B5EF4-FFF2-40B4-BE49-F238E27FC236}">
                    <a16:creationId xmlns:a16="http://schemas.microsoft.com/office/drawing/2014/main" id="{FCF17B32-A3EF-F4D6-E59C-482A5B3B26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0" y="2523"/>
                <a:ext cx="46" cy="181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57200">
                  <a:defRPr/>
                </a:pPr>
                <a:endParaRPr lang="en-GB" b="1">
                  <a:solidFill>
                    <a:srgbClr val="0000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191" name="Line 11">
                <a:extLst>
                  <a:ext uri="{FF2B5EF4-FFF2-40B4-BE49-F238E27FC236}">
                    <a16:creationId xmlns:a16="http://schemas.microsoft.com/office/drawing/2014/main" id="{E79ED19F-5CB2-282E-66ED-762AD4EC3C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7" y="2205"/>
                <a:ext cx="499" cy="0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57200">
                  <a:defRPr/>
                </a:pPr>
                <a:endParaRPr lang="en-GB" b="1">
                  <a:solidFill>
                    <a:srgbClr val="0000FF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5125" name="Text Box 12">
              <a:extLst>
                <a:ext uri="{FF2B5EF4-FFF2-40B4-BE49-F238E27FC236}">
                  <a16:creationId xmlns:a16="http://schemas.microsoft.com/office/drawing/2014/main" id="{0B332B34-8574-CD60-00F0-F94920B81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0" y="2853"/>
              <a:ext cx="13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57200">
                <a:spcBef>
                  <a:spcPct val="0"/>
                </a:spcBef>
                <a:buNone/>
                <a:defRPr/>
              </a:pPr>
              <a:r>
                <a:rPr lang="en-GB" altLang="en-US" sz="2800" b="1" dirty="0" err="1">
                  <a:solidFill>
                    <a:srgbClr val="0000FF"/>
                  </a:solidFill>
                  <a:latin typeface="Comic Sans MS" panose="030F0702030302020204" pitchFamily="66" charset="0"/>
                </a:rPr>
                <a:t>sd</a:t>
              </a:r>
              <a:r>
                <a:rPr lang="en-GB" altLang="en-US" sz="28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= </a:t>
              </a:r>
              <a:r>
                <a:rPr lang="en-GB" altLang="en-US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√</a:t>
              </a:r>
              <a:r>
                <a:rPr lang="en-GB" altLang="en-US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0.512</a:t>
              </a:r>
              <a:endParaRPr lang="en-GB" altLang="en-US" sz="2800" b="1" dirty="0">
                <a:solidFill>
                  <a:srgbClr val="0000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126" name="Text Box 13">
              <a:extLst>
                <a:ext uri="{FF2B5EF4-FFF2-40B4-BE49-F238E27FC236}">
                  <a16:creationId xmlns:a16="http://schemas.microsoft.com/office/drawing/2014/main" id="{4116CD6D-59CF-A907-50FB-DF0A1A0E3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5" y="1525"/>
              <a:ext cx="60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57200">
                <a:spcBef>
                  <a:spcPct val="0"/>
                </a:spcBef>
                <a:buNone/>
                <a:defRPr/>
              </a:pPr>
              <a:r>
                <a:rPr lang="en-GB" altLang="en-US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n = 6</a:t>
              </a:r>
            </a:p>
          </p:txBody>
        </p:sp>
        <p:sp>
          <p:nvSpPr>
            <p:cNvPr id="5127" name="Text Box 23">
              <a:extLst>
                <a:ext uri="{FF2B5EF4-FFF2-40B4-BE49-F238E27FC236}">
                  <a16:creationId xmlns:a16="http://schemas.microsoft.com/office/drawing/2014/main" id="{A323CCB0-69DA-26D8-1F3A-6C8E7BA7B9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7" y="1523"/>
              <a:ext cx="218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57200">
                <a:spcBef>
                  <a:spcPct val="50000"/>
                </a:spcBef>
                <a:buNone/>
                <a:defRPr/>
              </a:pPr>
              <a:r>
                <a:rPr lang="en-GB" altLang="en-US" sz="2400" b="1" dirty="0">
                  <a:solidFill>
                    <a:srgbClr val="9933FF"/>
                  </a:solidFill>
                  <a:latin typeface="Comic Sans MS" panose="030F0702030302020204" pitchFamily="66" charset="0"/>
                </a:rPr>
                <a:t>Mean = 486.6 </a:t>
              </a:r>
              <a:r>
                <a:rPr lang="en-US" altLang="en-US" sz="2400" b="1" dirty="0">
                  <a:solidFill>
                    <a:srgbClr val="9933FF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÷</a:t>
              </a:r>
              <a:r>
                <a:rPr lang="en-GB" altLang="en-US" sz="2400" b="1" dirty="0">
                  <a:solidFill>
                    <a:srgbClr val="9933FF"/>
                  </a:solidFill>
                  <a:latin typeface="Comic Sans MS" panose="030F0702030302020204" pitchFamily="66" charset="0"/>
                </a:rPr>
                <a:t> 6 </a:t>
              </a:r>
              <a:r>
                <a:rPr lang="en-US" altLang="en-US" sz="2400" b="1" dirty="0">
                  <a:solidFill>
                    <a:srgbClr val="9933FF"/>
                  </a:solidFill>
                  <a:latin typeface="Comic Sans MS" panose="030F0702030302020204" pitchFamily="66" charset="0"/>
                </a:rPr>
                <a:t>        	   </a:t>
              </a:r>
              <a:r>
                <a:rPr lang="en-GB" altLang="en-US" sz="2400" b="1" dirty="0">
                  <a:solidFill>
                    <a:srgbClr val="9933FF"/>
                  </a:solidFill>
                  <a:latin typeface="Comic Sans MS" panose="030F0702030302020204" pitchFamily="66" charset="0"/>
                </a:rPr>
                <a:t>= 81.1 seconds</a:t>
              </a:r>
            </a:p>
          </p:txBody>
        </p:sp>
        <p:grpSp>
          <p:nvGrpSpPr>
            <p:cNvPr id="5128" name="Group 15">
              <a:extLst>
                <a:ext uri="{FF2B5EF4-FFF2-40B4-BE49-F238E27FC236}">
                  <a16:creationId xmlns:a16="http://schemas.microsoft.com/office/drawing/2014/main" id="{E5414DD5-686B-F9EE-74D6-3820EE07BC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" y="1468"/>
              <a:ext cx="2130" cy="2227"/>
              <a:chOff x="120" y="1422"/>
              <a:chExt cx="2130" cy="2338"/>
            </a:xfrm>
          </p:grpSpPr>
          <p:sp>
            <p:nvSpPr>
              <p:cNvPr id="5130" name="Rectangle 16">
                <a:extLst>
                  <a:ext uri="{FF2B5EF4-FFF2-40B4-BE49-F238E27FC236}">
                    <a16:creationId xmlns:a16="http://schemas.microsoft.com/office/drawing/2014/main" id="{74CE718D-72D5-E5DF-0051-BADFB7C16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3314"/>
                <a:ext cx="675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457200">
                  <a:buNone/>
                  <a:defRPr/>
                </a:pPr>
                <a:endParaRPr lang="en-US" altLang="en-US" sz="2800" b="1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131" name="Rectangle 17">
                <a:extLst>
                  <a:ext uri="{FF2B5EF4-FFF2-40B4-BE49-F238E27FC236}">
                    <a16:creationId xmlns:a16="http://schemas.microsoft.com/office/drawing/2014/main" id="{CEA9A6E6-58F5-8E94-B233-443DB672A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2948"/>
                <a:ext cx="675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457200">
                  <a:buNone/>
                  <a:defRPr/>
                </a:pPr>
                <a:endParaRPr lang="en-US" altLang="en-US" sz="2800" b="1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132" name="Rectangle 18">
                <a:extLst>
                  <a:ext uri="{FF2B5EF4-FFF2-40B4-BE49-F238E27FC236}">
                    <a16:creationId xmlns:a16="http://schemas.microsoft.com/office/drawing/2014/main" id="{C5C0C8F2-C949-682A-77FE-72746E143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2581"/>
                <a:ext cx="675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457200">
                  <a:buNone/>
                  <a:defRPr/>
                </a:pPr>
                <a:endParaRPr lang="en-US" altLang="en-US" sz="2800" b="1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133" name="Rectangle 19">
                <a:extLst>
                  <a:ext uri="{FF2B5EF4-FFF2-40B4-BE49-F238E27FC236}">
                    <a16:creationId xmlns:a16="http://schemas.microsoft.com/office/drawing/2014/main" id="{7B4B2A36-A045-4979-FC89-92486D5BB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2214"/>
                <a:ext cx="675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457200">
                  <a:buNone/>
                  <a:defRPr/>
                </a:pPr>
                <a:endParaRPr lang="en-US" altLang="en-US" sz="2800" b="1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5134" name="Rectangle 20">
                <a:extLst>
                  <a:ext uri="{FF2B5EF4-FFF2-40B4-BE49-F238E27FC236}">
                    <a16:creationId xmlns:a16="http://schemas.microsoft.com/office/drawing/2014/main" id="{4BCDB9FD-8BEE-2367-8E1C-3A0F830EE6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1" y="1847"/>
                <a:ext cx="675" cy="3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457200">
                  <a:buNone/>
                  <a:defRPr/>
                </a:pPr>
                <a:endParaRPr lang="en-US" altLang="en-US" sz="2800" b="1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5135" name="Group 21">
                <a:extLst>
                  <a:ext uri="{FF2B5EF4-FFF2-40B4-BE49-F238E27FC236}">
                    <a16:creationId xmlns:a16="http://schemas.microsoft.com/office/drawing/2014/main" id="{AC220F9E-E715-9703-1CD3-EFFA6D0BD4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66" y="1449"/>
                <a:ext cx="250" cy="346"/>
                <a:chOff x="1882" y="1873"/>
                <a:chExt cx="250" cy="346"/>
              </a:xfrm>
            </p:grpSpPr>
            <p:sp>
              <p:nvSpPr>
                <p:cNvPr id="5183" name="Text Box 22">
                  <a:extLst>
                    <a:ext uri="{FF2B5EF4-FFF2-40B4-BE49-F238E27FC236}">
                      <a16:creationId xmlns:a16="http://schemas.microsoft.com/office/drawing/2014/main" id="{A3C41F9F-F3CA-54F2-CE00-6B693348BD5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82" y="1873"/>
                  <a:ext cx="250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457200">
                    <a:spcBef>
                      <a:spcPct val="0"/>
                    </a:spcBef>
                    <a:buNone/>
                    <a:defRPr/>
                  </a:pPr>
                  <a:r>
                    <a:rPr lang="en-GB" altLang="en-US" sz="28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x</a:t>
                  </a:r>
                </a:p>
              </p:txBody>
            </p:sp>
            <p:sp>
              <p:nvSpPr>
                <p:cNvPr id="5184" name="Line 23">
                  <a:extLst>
                    <a:ext uri="{FF2B5EF4-FFF2-40B4-BE49-F238E27FC236}">
                      <a16:creationId xmlns:a16="http://schemas.microsoft.com/office/drawing/2014/main" id="{B7B27DD9-18F7-87B3-D013-C5B489E64F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31" y="1918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rgbClr val="6600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5136" name="Text Box 24">
                <a:extLst>
                  <a:ext uri="{FF2B5EF4-FFF2-40B4-BE49-F238E27FC236}">
                    <a16:creationId xmlns:a16="http://schemas.microsoft.com/office/drawing/2014/main" id="{E89A55A1-A879-DCC4-9312-4195B9F453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3" y="1422"/>
                <a:ext cx="454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57200">
                  <a:spcBef>
                    <a:spcPct val="0"/>
                  </a:spcBef>
                  <a:buNone/>
                  <a:defRPr/>
                </a:pPr>
                <a:r>
                  <a:rPr lang="en-GB" altLang="en-US" sz="2800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x</a:t>
                </a:r>
                <a:r>
                  <a:rPr lang="en-GB" altLang="en-US" sz="2000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altLang="en-US" sz="2800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-</a:t>
                </a:r>
              </a:p>
            </p:txBody>
          </p:sp>
          <p:sp>
            <p:nvSpPr>
              <p:cNvPr id="5137" name="Text Box 25">
                <a:extLst>
                  <a:ext uri="{FF2B5EF4-FFF2-40B4-BE49-F238E27FC236}">
                    <a16:creationId xmlns:a16="http://schemas.microsoft.com/office/drawing/2014/main" id="{BEC90B18-13CF-97B7-01EC-283AAF0F54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6" y="1438"/>
                <a:ext cx="464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57200">
                  <a:spcBef>
                    <a:spcPct val="0"/>
                  </a:spcBef>
                  <a:buNone/>
                  <a:defRPr/>
                </a:pPr>
                <a:r>
                  <a:rPr lang="en-GB" altLang="en-US" sz="2400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x )</a:t>
                </a:r>
                <a:r>
                  <a:rPr lang="en-GB" altLang="en-US" sz="2800" b="1" baseline="3000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2</a:t>
                </a:r>
              </a:p>
            </p:txBody>
          </p:sp>
          <p:sp>
            <p:nvSpPr>
              <p:cNvPr id="5138" name="Line 26">
                <a:extLst>
                  <a:ext uri="{FF2B5EF4-FFF2-40B4-BE49-F238E27FC236}">
                    <a16:creationId xmlns:a16="http://schemas.microsoft.com/office/drawing/2014/main" id="{AD2A4256-8288-EF96-99A7-1B6EAF04B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66" y="1494"/>
                <a:ext cx="136" cy="0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457200">
                  <a:defRPr/>
                </a:pPr>
                <a:endParaRPr lang="en-GB" b="1">
                  <a:solidFill>
                    <a:srgbClr val="0000FF"/>
                  </a:solidFill>
                  <a:latin typeface="Calibri" panose="020F0502020204030204"/>
                </a:endParaRPr>
              </a:p>
            </p:txBody>
          </p:sp>
          <p:sp>
            <p:nvSpPr>
              <p:cNvPr id="5139" name="Text Box 27">
                <a:extLst>
                  <a:ext uri="{FF2B5EF4-FFF2-40B4-BE49-F238E27FC236}">
                    <a16:creationId xmlns:a16="http://schemas.microsoft.com/office/drawing/2014/main" id="{DDAE1B84-653E-004E-F758-46C9BE0CC1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7" y="1449"/>
                <a:ext cx="489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57200">
                  <a:spcBef>
                    <a:spcPct val="0"/>
                  </a:spcBef>
                  <a:buNone/>
                  <a:defRPr/>
                </a:pPr>
                <a:r>
                  <a:rPr lang="en-GB" altLang="en-US" sz="2400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(x</a:t>
                </a:r>
                <a:r>
                  <a:rPr lang="en-GB" altLang="en-US" sz="2000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altLang="en-US" sz="2400" b="1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-</a:t>
                </a:r>
              </a:p>
            </p:txBody>
          </p:sp>
          <p:grpSp>
            <p:nvGrpSpPr>
              <p:cNvPr id="5140" name="Group 28">
                <a:extLst>
                  <a:ext uri="{FF2B5EF4-FFF2-40B4-BE49-F238E27FC236}">
                    <a16:creationId xmlns:a16="http://schemas.microsoft.com/office/drawing/2014/main" id="{8F71DB83-C9BD-112A-6C6F-27F9F69A76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" y="1434"/>
                <a:ext cx="2080" cy="2001"/>
                <a:chOff x="120" y="1434"/>
                <a:chExt cx="2080" cy="2001"/>
              </a:xfrm>
            </p:grpSpPr>
            <p:sp>
              <p:nvSpPr>
                <p:cNvPr id="5148" name="Rectangle 35">
                  <a:extLst>
                    <a:ext uri="{FF2B5EF4-FFF2-40B4-BE49-F238E27FC236}">
                      <a16:creationId xmlns:a16="http://schemas.microsoft.com/office/drawing/2014/main" id="{CE4FDE36-3A4C-E6EE-63BE-6430FCD55E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3144"/>
                  <a:ext cx="817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0.81</a:t>
                  </a:r>
                </a:p>
              </p:txBody>
            </p:sp>
            <p:sp>
              <p:nvSpPr>
                <p:cNvPr id="5149" name="Rectangle 36">
                  <a:extLst>
                    <a:ext uri="{FF2B5EF4-FFF2-40B4-BE49-F238E27FC236}">
                      <a16:creationId xmlns:a16="http://schemas.microsoft.com/office/drawing/2014/main" id="{27C7EDF6-E939-E621-DAA5-099D1504B5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3144"/>
                  <a:ext cx="726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-0.9</a:t>
                  </a:r>
                </a:p>
              </p:txBody>
            </p:sp>
            <p:sp>
              <p:nvSpPr>
                <p:cNvPr id="5150" name="Rectangle 37">
                  <a:extLst>
                    <a:ext uri="{FF2B5EF4-FFF2-40B4-BE49-F238E27FC236}">
                      <a16:creationId xmlns:a16="http://schemas.microsoft.com/office/drawing/2014/main" id="{0EE70521-7798-A54E-D50D-FE63214F2C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3144"/>
                  <a:ext cx="607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80.2</a:t>
                  </a:r>
                </a:p>
              </p:txBody>
            </p:sp>
            <p:sp>
              <p:nvSpPr>
                <p:cNvPr id="5151" name="Rectangle 38">
                  <a:extLst>
                    <a:ext uri="{FF2B5EF4-FFF2-40B4-BE49-F238E27FC236}">
                      <a16:creationId xmlns:a16="http://schemas.microsoft.com/office/drawing/2014/main" id="{1443CCCE-685C-F534-5DAC-2555165EB3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2859"/>
                  <a:ext cx="81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0.64</a:t>
                  </a:r>
                </a:p>
              </p:txBody>
            </p:sp>
            <p:sp>
              <p:nvSpPr>
                <p:cNvPr id="5152" name="Rectangle 39">
                  <a:extLst>
                    <a:ext uri="{FF2B5EF4-FFF2-40B4-BE49-F238E27FC236}">
                      <a16:creationId xmlns:a16="http://schemas.microsoft.com/office/drawing/2014/main" id="{252304CD-B297-1BDC-6635-846B86B8A7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2859"/>
                  <a:ext cx="726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-0.8</a:t>
                  </a:r>
                </a:p>
              </p:txBody>
            </p:sp>
            <p:sp>
              <p:nvSpPr>
                <p:cNvPr id="5153" name="Rectangle 40">
                  <a:extLst>
                    <a:ext uri="{FF2B5EF4-FFF2-40B4-BE49-F238E27FC236}">
                      <a16:creationId xmlns:a16="http://schemas.microsoft.com/office/drawing/2014/main" id="{319CF83A-5FDB-B930-7A93-7DFDC0FCD3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0" y="2858"/>
                  <a:ext cx="675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 80.3</a:t>
                  </a:r>
                </a:p>
              </p:txBody>
            </p:sp>
            <p:sp>
              <p:nvSpPr>
                <p:cNvPr id="5154" name="Rectangle 41">
                  <a:extLst>
                    <a:ext uri="{FF2B5EF4-FFF2-40B4-BE49-F238E27FC236}">
                      <a16:creationId xmlns:a16="http://schemas.microsoft.com/office/drawing/2014/main" id="{C6545369-8365-D2CB-77B1-D338F621E0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2575"/>
                  <a:ext cx="817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0.01</a:t>
                  </a:r>
                </a:p>
              </p:txBody>
            </p:sp>
            <p:sp>
              <p:nvSpPr>
                <p:cNvPr id="5155" name="Rectangle 42">
                  <a:extLst>
                    <a:ext uri="{FF2B5EF4-FFF2-40B4-BE49-F238E27FC236}">
                      <a16:creationId xmlns:a16="http://schemas.microsoft.com/office/drawing/2014/main" id="{42809150-A930-7E29-2976-3A7F39D55A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2575"/>
                  <a:ext cx="726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-0.1</a:t>
                  </a:r>
                </a:p>
              </p:txBody>
            </p:sp>
            <p:sp>
              <p:nvSpPr>
                <p:cNvPr id="5156" name="Rectangle 43">
                  <a:extLst>
                    <a:ext uri="{FF2B5EF4-FFF2-40B4-BE49-F238E27FC236}">
                      <a16:creationId xmlns:a16="http://schemas.microsoft.com/office/drawing/2014/main" id="{AE653965-6F92-9006-26A9-EE23120ED0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" y="2570"/>
                  <a:ext cx="634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 81.0</a:t>
                  </a:r>
                </a:p>
              </p:txBody>
            </p:sp>
            <p:sp>
              <p:nvSpPr>
                <p:cNvPr id="5157" name="Rectangle 44">
                  <a:extLst>
                    <a:ext uri="{FF2B5EF4-FFF2-40B4-BE49-F238E27FC236}">
                      <a16:creationId xmlns:a16="http://schemas.microsoft.com/office/drawing/2014/main" id="{24E7A2BC-CE73-3D0B-5757-3F3D41637C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2290"/>
                  <a:ext cx="81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0.25</a:t>
                  </a:r>
                </a:p>
              </p:txBody>
            </p:sp>
            <p:sp>
              <p:nvSpPr>
                <p:cNvPr id="5158" name="Rectangle 45">
                  <a:extLst>
                    <a:ext uri="{FF2B5EF4-FFF2-40B4-BE49-F238E27FC236}">
                      <a16:creationId xmlns:a16="http://schemas.microsoft.com/office/drawing/2014/main" id="{ED1AEE07-F4A8-2625-2C24-F0D51F0219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2290"/>
                  <a:ext cx="726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0.5</a:t>
                  </a:r>
                </a:p>
              </p:txBody>
            </p:sp>
            <p:sp>
              <p:nvSpPr>
                <p:cNvPr id="5159" name="Rectangle 46">
                  <a:extLst>
                    <a:ext uri="{FF2B5EF4-FFF2-40B4-BE49-F238E27FC236}">
                      <a16:creationId xmlns:a16="http://schemas.microsoft.com/office/drawing/2014/main" id="{90DC9D08-435C-E945-E0E3-72E5E9300C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2290"/>
                  <a:ext cx="634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81.6</a:t>
                  </a:r>
                </a:p>
              </p:txBody>
            </p:sp>
            <p:sp>
              <p:nvSpPr>
                <p:cNvPr id="5160" name="Rectangle 47">
                  <a:extLst>
                    <a:ext uri="{FF2B5EF4-FFF2-40B4-BE49-F238E27FC236}">
                      <a16:creationId xmlns:a16="http://schemas.microsoft.com/office/drawing/2014/main" id="{1E2E3926-6A54-46DB-6F50-934A51B9A2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2006"/>
                  <a:ext cx="817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0.36</a:t>
                  </a:r>
                </a:p>
              </p:txBody>
            </p:sp>
            <p:sp>
              <p:nvSpPr>
                <p:cNvPr id="5161" name="Rectangle 48">
                  <a:extLst>
                    <a:ext uri="{FF2B5EF4-FFF2-40B4-BE49-F238E27FC236}">
                      <a16:creationId xmlns:a16="http://schemas.microsoft.com/office/drawing/2014/main" id="{7FF84FEB-CEF9-B423-6D61-494A869733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2006"/>
                  <a:ext cx="726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0.6</a:t>
                  </a:r>
                </a:p>
              </p:txBody>
            </p:sp>
            <p:sp>
              <p:nvSpPr>
                <p:cNvPr id="5162" name="Rectangle 49">
                  <a:extLst>
                    <a:ext uri="{FF2B5EF4-FFF2-40B4-BE49-F238E27FC236}">
                      <a16:creationId xmlns:a16="http://schemas.microsoft.com/office/drawing/2014/main" id="{1CCA555A-0E20-F984-1E1D-A766F6437A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2006"/>
                  <a:ext cx="595" cy="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81.7</a:t>
                  </a:r>
                </a:p>
              </p:txBody>
            </p:sp>
            <p:sp>
              <p:nvSpPr>
                <p:cNvPr id="5163" name="Rectangle 50">
                  <a:extLst>
                    <a:ext uri="{FF2B5EF4-FFF2-40B4-BE49-F238E27FC236}">
                      <a16:creationId xmlns:a16="http://schemas.microsoft.com/office/drawing/2014/main" id="{1EAE33A1-FC5F-AD9F-821C-7FE61CD599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1721"/>
                  <a:ext cx="817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0.49</a:t>
                  </a:r>
                </a:p>
              </p:txBody>
            </p:sp>
            <p:sp>
              <p:nvSpPr>
                <p:cNvPr id="5164" name="Rectangle 51">
                  <a:extLst>
                    <a:ext uri="{FF2B5EF4-FFF2-40B4-BE49-F238E27FC236}">
                      <a16:creationId xmlns:a16="http://schemas.microsoft.com/office/drawing/2014/main" id="{13637A19-0236-3564-C17B-647A29AD15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721"/>
                  <a:ext cx="726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0.7</a:t>
                  </a:r>
                </a:p>
              </p:txBody>
            </p:sp>
            <p:sp>
              <p:nvSpPr>
                <p:cNvPr id="5165" name="Rectangle 52">
                  <a:extLst>
                    <a:ext uri="{FF2B5EF4-FFF2-40B4-BE49-F238E27FC236}">
                      <a16:creationId xmlns:a16="http://schemas.microsoft.com/office/drawing/2014/main" id="{BA220718-80B0-EA2F-9C2D-00939A924A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1721"/>
                  <a:ext cx="550" cy="2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457200">
                    <a:buNone/>
                    <a:defRPr/>
                  </a:pPr>
                  <a:r>
                    <a:rPr lang="en-GB" altLang="en-US" sz="2400" b="1" dirty="0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81.8</a:t>
                  </a:r>
                </a:p>
              </p:txBody>
            </p:sp>
            <p:sp>
              <p:nvSpPr>
                <p:cNvPr id="5166" name="Rectangle 53">
                  <a:extLst>
                    <a:ext uri="{FF2B5EF4-FFF2-40B4-BE49-F238E27FC236}">
                      <a16:creationId xmlns:a16="http://schemas.microsoft.com/office/drawing/2014/main" id="{8300B146-441D-F303-A178-35B32B67DA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83" y="1434"/>
                  <a:ext cx="817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457200">
                    <a:buNone/>
                    <a:defRPr/>
                  </a:pPr>
                  <a:endParaRPr lang="en-US" altLang="en-US" sz="2800" b="1">
                    <a:solidFill>
                      <a:srgbClr val="0000FF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167" name="Rectangle 54">
                  <a:extLst>
                    <a:ext uri="{FF2B5EF4-FFF2-40B4-BE49-F238E27FC236}">
                      <a16:creationId xmlns:a16="http://schemas.microsoft.com/office/drawing/2014/main" id="{C3E79879-B156-03D3-36F8-CEA64020A4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57" y="1434"/>
                  <a:ext cx="726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defTabSz="457200">
                    <a:buNone/>
                    <a:defRPr/>
                  </a:pPr>
                  <a:endParaRPr lang="en-US" altLang="en-US" sz="2800" b="1">
                    <a:solidFill>
                      <a:srgbClr val="0000FF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5168" name="Rectangle 55">
                  <a:extLst>
                    <a:ext uri="{FF2B5EF4-FFF2-40B4-BE49-F238E27FC236}">
                      <a16:creationId xmlns:a16="http://schemas.microsoft.com/office/drawing/2014/main" id="{3EEEAA2F-B1B0-D3B0-F191-9F5CE8B86B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" y="1434"/>
                  <a:ext cx="453" cy="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defTabSz="457200">
                    <a:buNone/>
                    <a:defRPr/>
                  </a:pPr>
                  <a:r>
                    <a:rPr lang="en-GB" altLang="en-US" sz="2800" b="1">
                      <a:solidFill>
                        <a:srgbClr val="0000FF"/>
                      </a:solidFill>
                      <a:latin typeface="Comic Sans MS" panose="030F0702030302020204" pitchFamily="66" charset="0"/>
                    </a:rPr>
                    <a:t>x</a:t>
                  </a:r>
                </a:p>
              </p:txBody>
            </p:sp>
            <p:sp>
              <p:nvSpPr>
                <p:cNvPr id="5169" name="Line 56">
                  <a:extLst>
                    <a:ext uri="{FF2B5EF4-FFF2-40B4-BE49-F238E27FC236}">
                      <a16:creationId xmlns:a16="http://schemas.microsoft.com/office/drawing/2014/main" id="{AE878BEF-739C-8FC7-0C1A-7B216A878D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1434"/>
                  <a:ext cx="1996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70" name="Line 57">
                  <a:extLst>
                    <a:ext uri="{FF2B5EF4-FFF2-40B4-BE49-F238E27FC236}">
                      <a16:creationId xmlns:a16="http://schemas.microsoft.com/office/drawing/2014/main" id="{6DC8E3A0-95FB-4E16-7A01-B75A5E8A72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1721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71" name="Line 58">
                  <a:extLst>
                    <a:ext uri="{FF2B5EF4-FFF2-40B4-BE49-F238E27FC236}">
                      <a16:creationId xmlns:a16="http://schemas.microsoft.com/office/drawing/2014/main" id="{339829B2-76A5-A640-0A4C-2EB377D2B3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2006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72" name="Line 59">
                  <a:extLst>
                    <a:ext uri="{FF2B5EF4-FFF2-40B4-BE49-F238E27FC236}">
                      <a16:creationId xmlns:a16="http://schemas.microsoft.com/office/drawing/2014/main" id="{AD3947A8-129A-C006-09A8-CC14F06D02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2290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73" name="Line 60">
                  <a:extLst>
                    <a:ext uri="{FF2B5EF4-FFF2-40B4-BE49-F238E27FC236}">
                      <a16:creationId xmlns:a16="http://schemas.microsoft.com/office/drawing/2014/main" id="{E9622BD6-C5CE-D4F4-FAAB-52CCABEE3C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2575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74" name="Line 61">
                  <a:extLst>
                    <a:ext uri="{FF2B5EF4-FFF2-40B4-BE49-F238E27FC236}">
                      <a16:creationId xmlns:a16="http://schemas.microsoft.com/office/drawing/2014/main" id="{D85AC9FD-F1E0-0B11-1061-8516ADB2FF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2859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75" name="Line 62">
                  <a:extLst>
                    <a:ext uri="{FF2B5EF4-FFF2-40B4-BE49-F238E27FC236}">
                      <a16:creationId xmlns:a16="http://schemas.microsoft.com/office/drawing/2014/main" id="{78FBC66F-DC1A-1CD0-1E69-9BA3FA9B2D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3144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76" name="Line 63">
                  <a:extLst>
                    <a:ext uri="{FF2B5EF4-FFF2-40B4-BE49-F238E27FC236}">
                      <a16:creationId xmlns:a16="http://schemas.microsoft.com/office/drawing/2014/main" id="{FF14AD8D-188D-8F99-FEBC-D51A3573FF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3428"/>
                  <a:ext cx="19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78" name="Line 65">
                  <a:extLst>
                    <a:ext uri="{FF2B5EF4-FFF2-40B4-BE49-F238E27FC236}">
                      <a16:creationId xmlns:a16="http://schemas.microsoft.com/office/drawing/2014/main" id="{3ED256DF-3292-9137-472A-8C2BFF7B74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4" y="3428"/>
                  <a:ext cx="1996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79" name="Line 66">
                  <a:extLst>
                    <a:ext uri="{FF2B5EF4-FFF2-40B4-BE49-F238E27FC236}">
                      <a16:creationId xmlns:a16="http://schemas.microsoft.com/office/drawing/2014/main" id="{FC72F29B-AC8A-ED11-7F0D-35A69CE491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3" y="1434"/>
                  <a:ext cx="1" cy="1994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80" name="Line 67">
                  <a:extLst>
                    <a:ext uri="{FF2B5EF4-FFF2-40B4-BE49-F238E27FC236}">
                      <a16:creationId xmlns:a16="http://schemas.microsoft.com/office/drawing/2014/main" id="{8872ACEE-DDC7-5B3C-AD48-706AAC4937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48" y="1437"/>
                  <a:ext cx="0" cy="199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81" name="Line 68">
                  <a:extLst>
                    <a:ext uri="{FF2B5EF4-FFF2-40B4-BE49-F238E27FC236}">
                      <a16:creationId xmlns:a16="http://schemas.microsoft.com/office/drawing/2014/main" id="{A88E569F-5193-753C-737E-C19820650F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3" y="1434"/>
                  <a:ext cx="6" cy="20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5182" name="Line 69">
                  <a:extLst>
                    <a:ext uri="{FF2B5EF4-FFF2-40B4-BE49-F238E27FC236}">
                      <a16:creationId xmlns:a16="http://schemas.microsoft.com/office/drawing/2014/main" id="{1BCA4FB7-EDFC-A73E-A691-238A4F9811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181" y="1434"/>
                  <a:ext cx="19" cy="2001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defTabSz="457200">
                    <a:defRPr/>
                  </a:pPr>
                  <a:endParaRPr lang="en-GB" b="1">
                    <a:solidFill>
                      <a:srgbClr val="0000FF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5141" name="Text Box 70">
                <a:extLst>
                  <a:ext uri="{FF2B5EF4-FFF2-40B4-BE49-F238E27FC236}">
                    <a16:creationId xmlns:a16="http://schemas.microsoft.com/office/drawing/2014/main" id="{7EC74DA5-5927-AED7-8887-225622086D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9" y="3414"/>
                <a:ext cx="1892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457200">
                  <a:spcBef>
                    <a:spcPct val="0"/>
                  </a:spcBef>
                  <a:buNone/>
                  <a:defRPr/>
                </a:pPr>
                <a:r>
                  <a:rPr lang="en-GB" altLang="en-US" sz="2400" b="1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486.6</a:t>
                </a:r>
                <a:r>
                  <a:rPr lang="en-GB" altLang="en-US" sz="2800" b="1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  </a:t>
                </a:r>
                <a:r>
                  <a:rPr lang="en-GB" altLang="en-US" sz="2400" b="1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0     </a:t>
                </a:r>
                <a:r>
                  <a:rPr lang="en-GB" altLang="en-US" sz="2400" b="1" dirty="0">
                    <a:solidFill>
                      <a:srgbClr val="9933FF"/>
                    </a:solidFill>
                    <a:latin typeface="Comic Sans MS" panose="030F0702030302020204" pitchFamily="66" charset="0"/>
                  </a:rPr>
                  <a:t>2.56</a:t>
                </a:r>
                <a:endParaRPr lang="en-GB" altLang="en-US" sz="2800" b="1" dirty="0">
                  <a:solidFill>
                    <a:srgbClr val="9933FF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5129" name="Text Box 71">
              <a:extLst>
                <a:ext uri="{FF2B5EF4-FFF2-40B4-BE49-F238E27FC236}">
                  <a16:creationId xmlns:a16="http://schemas.microsoft.com/office/drawing/2014/main" id="{018FB20E-248C-1A17-73B0-1EB6D602A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6" y="3277"/>
              <a:ext cx="295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457200">
                <a:spcBef>
                  <a:spcPct val="0"/>
                </a:spcBef>
                <a:buNone/>
                <a:defRPr/>
              </a:pPr>
              <a:r>
                <a:rPr lang="en-GB" altLang="en-US" sz="2400" b="1" dirty="0">
                  <a:solidFill>
                    <a:srgbClr val="9933FF"/>
                  </a:solidFill>
                  <a:latin typeface="Comic Sans MS" panose="030F0702030302020204" pitchFamily="66" charset="0"/>
                </a:rPr>
                <a:t>St. dev. = 0.7155..</a:t>
              </a:r>
            </a:p>
            <a:p>
              <a:pPr defTabSz="457200">
                <a:spcBef>
                  <a:spcPct val="0"/>
                </a:spcBef>
                <a:buNone/>
                <a:defRPr/>
              </a:pPr>
              <a:r>
                <a:rPr lang="en-GB" altLang="en-US" sz="2400" b="1" dirty="0">
                  <a:solidFill>
                    <a:srgbClr val="9933FF"/>
                  </a:solidFill>
                  <a:latin typeface="Comic Sans MS" panose="030F0702030302020204" pitchFamily="66" charset="0"/>
                </a:rPr>
                <a:t>           = 0.72 seconds (2dp)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17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8CA803-CEDD-4FA7-A5F5-1419B551E9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74" t="10825" r="16655" b="57001"/>
          <a:stretch/>
        </p:blipFill>
        <p:spPr>
          <a:xfrm flipH="1">
            <a:off x="8121728" y="4828454"/>
            <a:ext cx="2238103" cy="15501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0029CF-0C9F-4FD9-A40B-0DD1B828E394}"/>
              </a:ext>
            </a:extLst>
          </p:cNvPr>
          <p:cNvSpPr txBox="1"/>
          <p:nvPr/>
        </p:nvSpPr>
        <p:spPr>
          <a:xfrm>
            <a:off x="9621489" y="1967156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874902-E05E-30F3-5F6F-22BAABA4773E}"/>
              </a:ext>
            </a:extLst>
          </p:cNvPr>
          <p:cNvSpPr txBox="1"/>
          <p:nvPr/>
        </p:nvSpPr>
        <p:spPr>
          <a:xfrm>
            <a:off x="1709086" y="128601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Q4. </a:t>
            </a:r>
            <a:endParaRPr lang="en-GB" sz="2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D39124-DFBD-8DD9-3949-9737176A5380}"/>
              </a:ext>
            </a:extLst>
          </p:cNvPr>
          <p:cNvSpPr txBox="1"/>
          <p:nvPr/>
        </p:nvSpPr>
        <p:spPr>
          <a:xfrm>
            <a:off x="2536957" y="120496"/>
            <a:ext cx="7681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Fraser changed the tyres to Megagrip tyres and recorded another six laps. These times produced a mean of 81.6 seconds and standard deviation of 0.65 seconds.</a:t>
            </a:r>
          </a:p>
          <a:p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(b)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Make two valid comments comparing the two 	 		types of tyres.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5B69D3-7D21-90DD-36A6-54DCFCE75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8004"/>
            <a:ext cx="89484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On average, the lap times on the Goodhold tyres were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 faster, shown by the lower mean (81.1</a:t>
            </a:r>
            <a:r>
              <a:rPr lang="en-GB" altLang="en-US" sz="2400" b="1" dirty="0">
                <a:solidFill>
                  <a:srgbClr val="9933FF"/>
                </a:solidFill>
                <a:cs typeface="Arial" panose="020B0604020202020204" pitchFamily="34" charset="0"/>
              </a:rPr>
              <a:t>&lt; </a:t>
            </a:r>
            <a:r>
              <a:rPr lang="en-GB" altLang="en-US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81.6 seconds).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5466F-0970-6E7D-E325-1BAAE5A9E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016" y="3563384"/>
            <a:ext cx="87784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The lap times on the Megagrip tyres varied less, shown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 by the lower standard deviation (0.65</a:t>
            </a:r>
            <a:r>
              <a:rPr lang="en-GB" altLang="en-US" sz="2400" b="1" dirty="0">
                <a:solidFill>
                  <a:srgbClr val="9933FF"/>
                </a:solidFill>
                <a:cs typeface="Arial" panose="020B0604020202020204" pitchFamily="34" charset="0"/>
              </a:rPr>
              <a:t> &lt; </a:t>
            </a:r>
            <a:r>
              <a:rPr lang="en-GB" altLang="en-US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0.72 seconds).</a:t>
            </a:r>
          </a:p>
        </p:txBody>
      </p:sp>
    </p:spTree>
    <p:extLst>
      <p:ext uri="{BB962C8B-B14F-4D97-AF65-F5344CB8AC3E}">
        <p14:creationId xmlns:p14="http://schemas.microsoft.com/office/powerpoint/2010/main" val="395648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4141" y="202110"/>
            <a:ext cx="8076551" cy="18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" indent="-36195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9933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Q5.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 car costs £15</a:t>
            </a:r>
            <a:r>
              <a:rPr lang="en-US" sz="1000" b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600 when new.    </a:t>
            </a:r>
          </a:p>
          <a:p>
            <a:pPr marL="1905" indent="-36195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    It depreciates in value by 6.5% each year.</a:t>
            </a:r>
          </a:p>
          <a:p>
            <a:pPr marL="1905" indent="-36195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    What is it worth when it is sold 3 years later? 	Give your answer correct to 3 sig. figures.</a:t>
            </a:r>
            <a:endParaRPr lang="en-GB" sz="2400" b="1" dirty="0">
              <a:solidFill>
                <a:srgbClr val="0000FF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60491" y="2273479"/>
            <a:ext cx="7140809" cy="963514"/>
            <a:chOff x="849220" y="2434028"/>
            <a:chExt cx="7140809" cy="963514"/>
          </a:xfrm>
        </p:grpSpPr>
        <p:sp>
          <p:nvSpPr>
            <p:cNvPr id="4" name="TextBox 3"/>
            <p:cNvSpPr txBox="1"/>
            <p:nvPr/>
          </p:nvSpPr>
          <p:spPr>
            <a:xfrm>
              <a:off x="849220" y="2434028"/>
              <a:ext cx="58818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Depreciation Multiplier = (100 </a:t>
              </a:r>
              <a:r>
                <a:rPr lang="en-GB" sz="28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-</a:t>
              </a:r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6.5)</a:t>
              </a:r>
            </a:p>
          </p:txBody>
        </p:sp>
        <p:cxnSp>
          <p:nvCxnSpPr>
            <p:cNvPr id="5" name="Straight Connector 4"/>
            <p:cNvCxnSpPr>
              <a:cxnSpLocks/>
            </p:cNvCxnSpPr>
            <p:nvPr/>
          </p:nvCxnSpPr>
          <p:spPr>
            <a:xfrm>
              <a:off x="4654416" y="2935877"/>
              <a:ext cx="1863865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354730" y="2935877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01507" y="2653960"/>
              <a:ext cx="1388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= 0.935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64326" y="3369386"/>
            <a:ext cx="5737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Value in 3 years = 15</a:t>
            </a:r>
            <a:r>
              <a:rPr lang="en-GB" sz="1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600 x 0.935</a:t>
            </a:r>
            <a:r>
              <a:rPr lang="en-GB" sz="28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2076" y="4459840"/>
            <a:ext cx="318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Value = £12</a:t>
            </a:r>
            <a:r>
              <a:rPr lang="en-GB" sz="1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751.45</a:t>
            </a:r>
            <a:endParaRPr lang="en-GB" sz="2800" b="1" baseline="30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567" y="5052831"/>
            <a:ext cx="3794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To 3 sig figs = £12</a:t>
            </a:r>
            <a:r>
              <a:rPr lang="en-GB" sz="1000" b="1" u="sng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800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D322C0-7E1C-44A0-94BA-B62B02634372}"/>
              </a:ext>
            </a:extLst>
          </p:cNvPr>
          <p:cNvSpPr txBox="1"/>
          <p:nvPr/>
        </p:nvSpPr>
        <p:spPr>
          <a:xfrm>
            <a:off x="5072454" y="3962377"/>
            <a:ext cx="256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= 12</a:t>
            </a:r>
            <a:r>
              <a:rPr lang="en-GB" sz="1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751.44585</a:t>
            </a:r>
            <a:endParaRPr lang="en-GB" sz="2800" b="1" baseline="30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66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0820" y="120569"/>
            <a:ext cx="8926082" cy="2170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" indent="-36195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9933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Q6.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It is estimated that house prices will increase at the 	rate of 3.15% per annum.  A house is valued at 	£134</a:t>
            </a:r>
            <a:r>
              <a:rPr lang="en-US" sz="1000" b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750.  If its value increases at the predicted 	rate, calculate its value after 3 years.  </a:t>
            </a:r>
          </a:p>
          <a:p>
            <a:pPr marL="1905" indent="-36195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		Give your answer to 3 significant figures.</a:t>
            </a:r>
            <a:endParaRPr lang="en-GB" sz="2400" b="1" dirty="0">
              <a:solidFill>
                <a:srgbClr val="0000FF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37646" y="2398424"/>
            <a:ext cx="7441257" cy="888159"/>
            <a:chOff x="196553" y="2521009"/>
            <a:chExt cx="7441257" cy="888159"/>
          </a:xfrm>
        </p:grpSpPr>
        <p:sp>
          <p:nvSpPr>
            <p:cNvPr id="4" name="TextBox 3"/>
            <p:cNvSpPr txBox="1"/>
            <p:nvPr/>
          </p:nvSpPr>
          <p:spPr>
            <a:xfrm>
              <a:off x="196553" y="2521009"/>
              <a:ext cx="5852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Increase Appreciation = (100 + 3.15)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915039" y="2971375"/>
              <a:ext cx="2015742" cy="11299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715376" y="2947503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61738" y="2606466"/>
              <a:ext cx="15760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= 1.0315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41741" y="3336421"/>
            <a:ext cx="5904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Value in 3 years = 134</a:t>
            </a:r>
            <a:r>
              <a:rPr lang="en-GB" sz="1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750 x 1.0315</a:t>
            </a:r>
            <a:r>
              <a:rPr lang="en-GB" sz="28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57656" y="3905154"/>
            <a:ext cx="3445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Value = £147</a:t>
            </a:r>
            <a:r>
              <a:rPr lang="en-GB" sz="1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889.20</a:t>
            </a:r>
            <a:endParaRPr lang="en-GB" sz="2800" b="1" baseline="300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95225" y="4381486"/>
            <a:ext cx="3549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3 sig figs = £148</a:t>
            </a:r>
            <a:r>
              <a:rPr lang="en-GB" sz="1000" b="1" u="sng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000</a:t>
            </a:r>
          </a:p>
        </p:txBody>
      </p:sp>
    </p:spTree>
    <p:extLst>
      <p:ext uri="{BB962C8B-B14F-4D97-AF65-F5344CB8AC3E}">
        <p14:creationId xmlns:p14="http://schemas.microsoft.com/office/powerpoint/2010/main" val="79951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FD2968-F8DB-4A6A-9809-7320C9972C7C}"/>
              </a:ext>
            </a:extLst>
          </p:cNvPr>
          <p:cNvSpPr txBox="1"/>
          <p:nvPr/>
        </p:nvSpPr>
        <p:spPr>
          <a:xfrm>
            <a:off x="1609459" y="59824"/>
            <a:ext cx="7439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Money: Foreign currency but Calculator allowed.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8D74424-D01B-4903-8A31-33BACEF0797B}"/>
              </a:ext>
            </a:extLst>
          </p:cNvPr>
          <p:cNvGrpSpPr/>
          <p:nvPr/>
        </p:nvGrpSpPr>
        <p:grpSpPr>
          <a:xfrm>
            <a:off x="1576252" y="482338"/>
            <a:ext cx="9039496" cy="2915256"/>
            <a:chOff x="100256" y="425692"/>
            <a:chExt cx="9039496" cy="251162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12FF708-321C-4597-8A69-5C2C91102A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053" t="1016" r="18401" b="80168"/>
            <a:stretch/>
          </p:blipFill>
          <p:spPr>
            <a:xfrm>
              <a:off x="698085" y="562868"/>
              <a:ext cx="8441667" cy="2036523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45D0193-B8DA-4573-8EEA-B69A9F2359E9}"/>
                </a:ext>
              </a:extLst>
            </p:cNvPr>
            <p:cNvSpPr txBox="1"/>
            <p:nvPr/>
          </p:nvSpPr>
          <p:spPr>
            <a:xfrm>
              <a:off x="100256" y="425692"/>
              <a:ext cx="641522" cy="39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9933FF"/>
                  </a:solidFill>
                  <a:latin typeface="Comic Sans MS" panose="030F0702030302020204" pitchFamily="66" charset="0"/>
                </a:rPr>
                <a:t>Q7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82DFA2C-5FF7-45F4-9298-7158DE7CFB17}"/>
                </a:ext>
              </a:extLst>
            </p:cNvPr>
            <p:cNvSpPr txBox="1"/>
            <p:nvPr/>
          </p:nvSpPr>
          <p:spPr>
            <a:xfrm>
              <a:off x="5368286" y="2539573"/>
              <a:ext cx="1603324" cy="39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(2 marks)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D369AF-00DE-4C3F-94BF-336D3CB70E92}"/>
                </a:ext>
              </a:extLst>
            </p:cNvPr>
            <p:cNvSpPr txBox="1"/>
            <p:nvPr/>
          </p:nvSpPr>
          <p:spPr>
            <a:xfrm>
              <a:off x="5775473" y="583959"/>
              <a:ext cx="2400209" cy="34471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money, on a cruise.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A5A586E-69C4-449A-8F17-78AE9AFCBD5A}"/>
              </a:ext>
            </a:extLst>
          </p:cNvPr>
          <p:cNvSpPr txBox="1"/>
          <p:nvPr/>
        </p:nvSpPr>
        <p:spPr>
          <a:xfrm>
            <a:off x="8447606" y="2978023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2017, P2, Q5c.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2101C7-E27F-40E3-9629-8DE4E648F55F}"/>
              </a:ext>
            </a:extLst>
          </p:cNvPr>
          <p:cNvGrpSpPr/>
          <p:nvPr/>
        </p:nvGrpSpPr>
        <p:grpSpPr>
          <a:xfrm>
            <a:off x="1897013" y="3542146"/>
            <a:ext cx="8397974" cy="2833517"/>
            <a:chOff x="345259" y="3722759"/>
            <a:chExt cx="8397974" cy="2833517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A1583F6-1B97-440E-8423-4A36C8E3FF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422" t="1" r="16808" b="83022"/>
            <a:stretch/>
          </p:blipFill>
          <p:spPr>
            <a:xfrm>
              <a:off x="345259" y="3722759"/>
              <a:ext cx="7906012" cy="184010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23C7607-2975-4C4F-846F-80E546F6F2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165" t="16949" r="34065" b="75680"/>
            <a:stretch/>
          </p:blipFill>
          <p:spPr>
            <a:xfrm>
              <a:off x="345259" y="5562864"/>
              <a:ext cx="6174377" cy="993412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016EFA0-8E25-409D-964E-89CB09FBB581}"/>
                </a:ext>
              </a:extLst>
            </p:cNvPr>
            <p:cNvSpPr txBox="1"/>
            <p:nvPr/>
          </p:nvSpPr>
          <p:spPr>
            <a:xfrm>
              <a:off x="5969717" y="4442757"/>
              <a:ext cx="27735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1320 x 1.15 = 1518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6923270-86F2-15C9-845F-BC26FDD2C19E}"/>
              </a:ext>
            </a:extLst>
          </p:cNvPr>
          <p:cNvSpPr txBox="1"/>
          <p:nvPr/>
        </p:nvSpPr>
        <p:spPr>
          <a:xfrm>
            <a:off x="2169833" y="2581256"/>
            <a:ext cx="58381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98002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ED3A1F-0EE3-AD01-32F5-08EA0F96898F}"/>
              </a:ext>
            </a:extLst>
          </p:cNvPr>
          <p:cNvSpPr txBox="1"/>
          <p:nvPr/>
        </p:nvSpPr>
        <p:spPr>
          <a:xfrm>
            <a:off x="2461428" y="147397"/>
            <a:ext cx="75055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Fiona paid £78000 for her house ten years ago.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She sold it recently for £109000.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 the percentage profit Fiona made.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Give your answer to 2 significant figures.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C21FC3-C50F-0055-41A3-87CE5868512E}"/>
              </a:ext>
            </a:extLst>
          </p:cNvPr>
          <p:cNvSpPr txBox="1"/>
          <p:nvPr/>
        </p:nvSpPr>
        <p:spPr>
          <a:xfrm>
            <a:off x="1686857" y="147398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Q8.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62DC40-45BE-6C8A-D77E-90CD102A6983}"/>
              </a:ext>
            </a:extLst>
          </p:cNvPr>
          <p:cNvSpPr txBox="1"/>
          <p:nvPr/>
        </p:nvSpPr>
        <p:spPr>
          <a:xfrm>
            <a:off x="3122064" y="2006199"/>
            <a:ext cx="49119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Profit made = 109000 – 78000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   = 31000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63B048-5890-1524-9A00-DD34D0095D94}"/>
              </a:ext>
            </a:extLst>
          </p:cNvPr>
          <p:cNvSpPr txBox="1"/>
          <p:nvPr/>
        </p:nvSpPr>
        <p:spPr>
          <a:xfrm>
            <a:off x="2878408" y="2862726"/>
            <a:ext cx="5089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Profit fraction = </a:t>
            </a:r>
            <a:r>
              <a:rPr lang="en-GB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31000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= </a:t>
            </a:r>
            <a:r>
              <a:rPr lang="en-GB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31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78000      78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D4F07-608C-5253-6511-F36C0DF0C2D1}"/>
              </a:ext>
            </a:extLst>
          </p:cNvPr>
          <p:cNvSpPr txBox="1"/>
          <p:nvPr/>
        </p:nvSpPr>
        <p:spPr>
          <a:xfrm>
            <a:off x="3746434" y="3719737"/>
            <a:ext cx="36631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% profit = </a:t>
            </a:r>
            <a:r>
              <a:rPr lang="en-GB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31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of 100%</a:t>
            </a:r>
          </a:p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         78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6D6374-A9D8-60C5-051A-76BE5A193526}"/>
              </a:ext>
            </a:extLst>
          </p:cNvPr>
          <p:cNvSpPr txBox="1"/>
          <p:nvPr/>
        </p:nvSpPr>
        <p:spPr>
          <a:xfrm>
            <a:off x="3746435" y="4467889"/>
            <a:ext cx="4163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% profit = 100 </a:t>
            </a:r>
            <a:r>
              <a:rPr lang="en-GB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÷</a:t>
            </a:r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78 x 31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09DA8-22F4-C870-9D85-E87239E6083A}"/>
              </a:ext>
            </a:extLst>
          </p:cNvPr>
          <p:cNvSpPr txBox="1"/>
          <p:nvPr/>
        </p:nvSpPr>
        <p:spPr>
          <a:xfrm>
            <a:off x="3770550" y="5094067"/>
            <a:ext cx="3353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% profit = 39.7425…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35825C-56E9-B036-3E6E-ABF2ECDAA7C7}"/>
              </a:ext>
            </a:extLst>
          </p:cNvPr>
          <p:cNvSpPr txBox="1"/>
          <p:nvPr/>
        </p:nvSpPr>
        <p:spPr>
          <a:xfrm>
            <a:off x="3770549" y="5603901"/>
            <a:ext cx="3499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% profit = 40% (2</a:t>
            </a:r>
            <a:r>
              <a:rPr lang="en-GB" sz="1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sf)</a:t>
            </a:r>
          </a:p>
        </p:txBody>
      </p:sp>
    </p:spTree>
    <p:extLst>
      <p:ext uri="{BB962C8B-B14F-4D97-AF65-F5344CB8AC3E}">
        <p14:creationId xmlns:p14="http://schemas.microsoft.com/office/powerpoint/2010/main" val="216898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9520106-1DC0-3AE5-3A73-443F74B07C46}"/>
              </a:ext>
            </a:extLst>
          </p:cNvPr>
          <p:cNvGrpSpPr/>
          <p:nvPr/>
        </p:nvGrpSpPr>
        <p:grpSpPr>
          <a:xfrm>
            <a:off x="1917405" y="2127533"/>
            <a:ext cx="8511016" cy="2006885"/>
            <a:chOff x="393405" y="2127532"/>
            <a:chExt cx="8511016" cy="200688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8C8C923-0EDE-6228-47C0-6032673FA1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234" t="60201"/>
            <a:stretch/>
          </p:blipFill>
          <p:spPr>
            <a:xfrm>
              <a:off x="393405" y="2127532"/>
              <a:ext cx="8511016" cy="2006885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C36B6DF-712E-FF1E-5A2D-81AF7D42B009}"/>
                </a:ext>
              </a:extLst>
            </p:cNvPr>
            <p:cNvSpPr txBox="1"/>
            <p:nvPr/>
          </p:nvSpPr>
          <p:spPr>
            <a:xfrm>
              <a:off x="7740177" y="3575587"/>
              <a:ext cx="58381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en-GB" sz="2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   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52B6BC2-3222-A522-F63A-B1A2C28D8C07}"/>
              </a:ext>
            </a:extLst>
          </p:cNvPr>
          <p:cNvSpPr txBox="1"/>
          <p:nvPr/>
        </p:nvSpPr>
        <p:spPr>
          <a:xfrm>
            <a:off x="1599771" y="212270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Q9.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2DB99E2-97D1-6181-F99C-3F94C0DA999B}"/>
              </a:ext>
            </a:extLst>
          </p:cNvPr>
          <p:cNvGrpSpPr/>
          <p:nvPr/>
        </p:nvGrpSpPr>
        <p:grpSpPr>
          <a:xfrm>
            <a:off x="2288884" y="242055"/>
            <a:ext cx="6485015" cy="846628"/>
            <a:chOff x="547619" y="3092028"/>
            <a:chExt cx="5999950" cy="81186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B961BF1-2C22-5FB8-E3BE-B33BB93229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313" t="6413" r="16485" b="86079"/>
            <a:stretch/>
          </p:blipFill>
          <p:spPr>
            <a:xfrm>
              <a:off x="617032" y="3092028"/>
              <a:ext cx="5930537" cy="40011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96FE99C-EDD5-DE58-1197-0B0F8F4A1EC0}"/>
                </a:ext>
              </a:extLst>
            </p:cNvPr>
            <p:cNvSpPr txBox="1"/>
            <p:nvPr/>
          </p:nvSpPr>
          <p:spPr>
            <a:xfrm>
              <a:off x="547619" y="3520213"/>
              <a:ext cx="4715077" cy="3836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2000" dirty="0">
                  <a:latin typeface="Comic Sans MS" panose="030F0702030302020204" pitchFamily="66" charset="0"/>
                </a:rPr>
                <a:t>(a) How much is John’s gross weekly pay?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99A4C5C-196E-3C9B-B14F-D24ED6C8C726}"/>
              </a:ext>
            </a:extLst>
          </p:cNvPr>
          <p:cNvSpPr txBox="1"/>
          <p:nvPr/>
        </p:nvSpPr>
        <p:spPr>
          <a:xfrm>
            <a:off x="2467859" y="1074071"/>
            <a:ext cx="6974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Gross weekly pay = 8.50 x 40     </a:t>
            </a:r>
            <a:r>
              <a:rPr lang="en-GB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 calc.?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5B5EA-48C7-539C-3B10-00141A94FAAB}"/>
              </a:ext>
            </a:extLst>
          </p:cNvPr>
          <p:cNvSpPr txBox="1"/>
          <p:nvPr/>
        </p:nvSpPr>
        <p:spPr>
          <a:xfrm>
            <a:off x="2467860" y="1520589"/>
            <a:ext cx="400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Gross weekly pay = £340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E84D84-0080-4026-A8C0-7D80E6DD23CD}"/>
              </a:ext>
            </a:extLst>
          </p:cNvPr>
          <p:cNvSpPr txBox="1"/>
          <p:nvPr/>
        </p:nvSpPr>
        <p:spPr>
          <a:xfrm>
            <a:off x="2288883" y="4134418"/>
            <a:ext cx="6654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Gross monthly pay = 8.50 x 160  = £1360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342CA7-AD86-5EF7-106F-02936F5DB2DA}"/>
              </a:ext>
            </a:extLst>
          </p:cNvPr>
          <p:cNvSpPr txBox="1"/>
          <p:nvPr/>
        </p:nvSpPr>
        <p:spPr>
          <a:xfrm>
            <a:off x="2528357" y="4697494"/>
            <a:ext cx="7135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Total Deductions = 190 + 118 + 82  = £390</a:t>
            </a:r>
            <a:endParaRPr lang="en-GB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59E663-EF56-921F-4A6B-DE420AF0DFAA}"/>
              </a:ext>
            </a:extLst>
          </p:cNvPr>
          <p:cNvSpPr txBox="1"/>
          <p:nvPr/>
        </p:nvSpPr>
        <p:spPr>
          <a:xfrm>
            <a:off x="2141718" y="5260570"/>
            <a:ext cx="63754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Monthly take home pay = £1360 - £390</a:t>
            </a:r>
          </a:p>
          <a:p>
            <a:pPr algn="l"/>
            <a:r>
              <a:rPr lang="en-GB" sz="2400" b="1" dirty="0">
                <a:solidFill>
                  <a:srgbClr val="9933FF"/>
                </a:solidFill>
                <a:latin typeface="Comic Sans MS" panose="030F0702030302020204" pitchFamily="66" charset="0"/>
              </a:rPr>
              <a:t>                           = £970</a:t>
            </a:r>
          </a:p>
        </p:txBody>
      </p:sp>
    </p:spTree>
    <p:extLst>
      <p:ext uri="{BB962C8B-B14F-4D97-AF65-F5344CB8AC3E}">
        <p14:creationId xmlns:p14="http://schemas.microsoft.com/office/powerpoint/2010/main" val="288534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16C7F2385C94AB04DF65D6C5EA63F" ma:contentTypeVersion="7" ma:contentTypeDescription="Create a new document." ma:contentTypeScope="" ma:versionID="41cc7427538986ab12f608b2c0a06401">
  <xsd:schema xmlns:xsd="http://www.w3.org/2001/XMLSchema" xmlns:xs="http://www.w3.org/2001/XMLSchema" xmlns:p="http://schemas.microsoft.com/office/2006/metadata/properties" xmlns:ns2="ac2a21d4-bfc7-42d4-9e2f-d393a69e8546" targetNamespace="http://schemas.microsoft.com/office/2006/metadata/properties" ma:root="true" ma:fieldsID="9a7053285c30f7e348dceea2c80a06b3" ns2:_="">
    <xsd:import namespace="ac2a21d4-bfc7-42d4-9e2f-d393a69e85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a21d4-bfc7-42d4-9e2f-d393a69e85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8E0324-5102-4197-9052-3F9EBF6B635D}"/>
</file>

<file path=customXml/itemProps2.xml><?xml version="1.0" encoding="utf-8"?>
<ds:datastoreItem xmlns:ds="http://schemas.openxmlformats.org/officeDocument/2006/customXml" ds:itemID="{908F9B15-E6C8-46ED-8107-A89C9512612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1158</Words>
  <Application>Microsoft Office PowerPoint</Application>
  <PresentationFormat>Widescreen</PresentationFormat>
  <Paragraphs>219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Pappas</dc:creator>
  <cp:lastModifiedBy>Vasilis Pappas</cp:lastModifiedBy>
  <cp:revision>1</cp:revision>
  <dcterms:created xsi:type="dcterms:W3CDTF">2022-10-31T09:05:36Z</dcterms:created>
  <dcterms:modified xsi:type="dcterms:W3CDTF">2022-10-31T09:05:44Z</dcterms:modified>
</cp:coreProperties>
</file>