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0" r:id="rId4"/>
    <p:sldId id="263" r:id="rId5"/>
    <p:sldId id="268" r:id="rId6"/>
    <p:sldId id="269" r:id="rId7"/>
    <p:sldId id="266" r:id="rId8"/>
    <p:sldId id="267" r:id="rId9"/>
    <p:sldId id="261" r:id="rId10"/>
    <p:sldId id="270" r:id="rId11"/>
    <p:sldId id="272" r:id="rId12"/>
    <p:sldId id="273" r:id="rId13"/>
    <p:sldId id="274" r:id="rId14"/>
    <p:sldId id="275" r:id="rId15"/>
    <p:sldId id="276" r:id="rId16"/>
    <p:sldId id="271" r:id="rId17"/>
    <p:sldId id="277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80693-D65E-4663-96A4-7EC0416B181F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F8B03-5DBA-4834-9041-6534E8FFB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4A39B3-2A5D-4BCA-99CA-4B577B8959BD}" type="slidenum">
              <a:rPr lang="en-GB" smtClean="0"/>
              <a:pPr eaLnBrk="1" hangingPunct="1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4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8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5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6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42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2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99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3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5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5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D258-65B9-41A7-9DBC-6DBD3C5848EB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E822-26A9-4B48-96B2-EBFB142C1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7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50826" y="620713"/>
            <a:ext cx="8245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1143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>
                <a:solidFill>
                  <a:srgbClr val="000000"/>
                </a:solidFill>
                <a:latin typeface="Comic Sans MS" pitchFamily="66" charset="0"/>
              </a:rPr>
              <a:t>Title: </a:t>
            </a:r>
            <a:r>
              <a:rPr lang="en-GB" sz="3200" b="1" u="sng" dirty="0">
                <a:solidFill>
                  <a:srgbClr val="000000"/>
                </a:solidFill>
                <a:latin typeface="Comic Sans MS" pitchFamily="66" charset="0"/>
              </a:rPr>
              <a:t>Percentages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9750" y="1844677"/>
            <a:ext cx="8064500" cy="3929063"/>
          </a:xfrm>
          <a:prstGeom prst="roundRect">
            <a:avLst/>
          </a:prstGeom>
          <a:ln/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u="sng" spc="300" dirty="0">
                <a:solidFill>
                  <a:prstClr val="black"/>
                </a:solidFill>
                <a:latin typeface="Comic Sans MS" pitchFamily="66" charset="0"/>
              </a:rPr>
              <a:t>Learning Objectives</a:t>
            </a:r>
          </a:p>
          <a:p>
            <a:pPr algn="ctr">
              <a:defRPr/>
            </a:pPr>
            <a:r>
              <a:rPr lang="en-GB" sz="2400" dirty="0">
                <a:solidFill>
                  <a:srgbClr val="000000"/>
                </a:solidFill>
                <a:latin typeface="Comic Sans MS" pitchFamily="66" charset="0"/>
              </a:rPr>
              <a:t>By the end of today’s lesson, you should:</a:t>
            </a:r>
            <a:endParaRPr lang="en-GB" sz="2400" b="1" u="sng" spc="30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defRPr/>
            </a:pPr>
            <a:endParaRPr lang="en-GB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b="1" i="1" dirty="0">
                <a:solidFill>
                  <a:srgbClr val="FF0000"/>
                </a:solidFill>
                <a:latin typeface="Comic Sans MS" pitchFamily="66" charset="0"/>
              </a:rPr>
              <a:t>Recap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converting between decimals and percentages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b="1" i="1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solidFill>
                <a:prstClr val="black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b="1" i="1" dirty="0">
                <a:solidFill>
                  <a:srgbClr val="FF0000"/>
                </a:solidFill>
                <a:latin typeface="Comic Sans MS" pitchFamily="66" charset="0"/>
              </a:rPr>
              <a:t>Analyse</a:t>
            </a:r>
            <a:r>
              <a:rPr lang="en-GB" sz="2000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6300789" y="184152"/>
            <a:ext cx="2565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5D2FA-BF78-40AE-AF08-EF0C7D43463B}" type="datetime1">
              <a:rPr lang="en-GB" sz="2800" b="1" smtClean="0">
                <a:solidFill>
                  <a:srgbClr val="898989"/>
                </a:solidFill>
                <a:latin typeface="Comic Sans MS" pitchFamily="66" charset="0"/>
              </a:rPr>
              <a:pPr eaLnBrk="1" hangingPunct="1"/>
              <a:t>12/01/2024</a:t>
            </a:fld>
            <a:endParaRPr lang="en-GB" sz="2800" b="1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347663" y="158752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400" b="1" u="sng">
                <a:latin typeface="Comic Sans MS" pitchFamily="66" charset="0"/>
              </a:rPr>
              <a:t>CW</a:t>
            </a:r>
            <a:endParaRPr lang="en-GB" sz="1400" b="1" u="sng">
              <a:latin typeface="Comic Sans MS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9750" y="6021288"/>
            <a:ext cx="8064500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95675" y="6165304"/>
            <a:ext cx="7800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KEY WORDS:     Percentage           Divide        One Hundred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0912"/>
            <a:ext cx="1696758" cy="127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44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753464" y="4797152"/>
            <a:ext cx="7812868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19572" y="3377610"/>
            <a:ext cx="7812868" cy="11521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19572" y="1916832"/>
            <a:ext cx="7812868" cy="115212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65581" y="53359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Task 1 – Answers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313" y="2060848"/>
            <a:ext cx="78128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 12			(b) 27			(c)  88</a:t>
            </a:r>
          </a:p>
          <a:p>
            <a:pPr marL="457200" indent="-457200">
              <a:buAutoNum type="alphaLcParenBoth" startAt="4"/>
            </a:pPr>
            <a:r>
              <a:rPr lang="en-GB" sz="2400" dirty="0"/>
              <a:t>47			(e)  6.5			(f)  0.7</a:t>
            </a:r>
          </a:p>
          <a:p>
            <a:pPr marL="457200" indent="-457200">
              <a:buAutoNum type="alphaLcParenBoth" startAt="4"/>
            </a:pPr>
            <a:endParaRPr lang="en-GB" sz="2400" dirty="0"/>
          </a:p>
          <a:p>
            <a:endParaRPr lang="en-GB" sz="2400" dirty="0"/>
          </a:p>
          <a:p>
            <a:pPr marL="342900" indent="-342900">
              <a:buAutoNum type="alphaLcParenBoth" startAt="7"/>
            </a:pPr>
            <a:r>
              <a:rPr lang="en-GB" sz="2400" dirty="0"/>
              <a:t> 34			(h)  4.5			(</a:t>
            </a:r>
            <a:r>
              <a:rPr lang="en-GB" sz="2400" dirty="0" err="1"/>
              <a:t>i</a:t>
            </a:r>
            <a:r>
              <a:rPr lang="en-GB" sz="2400" dirty="0"/>
              <a:t>)  117</a:t>
            </a:r>
          </a:p>
          <a:p>
            <a:pPr marL="342900" indent="-342900">
              <a:buAutoNum type="alphaLcParenBoth" startAt="10"/>
            </a:pPr>
            <a:r>
              <a:rPr lang="en-GB" sz="2400" dirty="0"/>
              <a:t> 66			(k)  66			(l)  693</a:t>
            </a:r>
          </a:p>
          <a:p>
            <a:pPr marL="342900" indent="-342900">
              <a:buAutoNum type="alphaLcParenBoth" startAt="10"/>
            </a:pPr>
            <a:endParaRPr lang="en-GB" sz="2400" dirty="0"/>
          </a:p>
          <a:p>
            <a:pPr marL="342900" indent="-342900">
              <a:buAutoNum type="alphaLcParenBoth" startAt="10"/>
            </a:pPr>
            <a:endParaRPr lang="en-GB" sz="2400" dirty="0"/>
          </a:p>
          <a:p>
            <a:r>
              <a:rPr lang="en-GB" sz="2400" dirty="0"/>
              <a:t>(m) 21.6		(n)  296		(o) 4.2</a:t>
            </a:r>
          </a:p>
          <a:p>
            <a:r>
              <a:rPr lang="en-GB" sz="2400" dirty="0"/>
              <a:t>(p)  135.8		(q)  25.35		(r)  17.01</a:t>
            </a:r>
            <a:r>
              <a:rPr lang="en-GB" dirty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82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5901" y="1676596"/>
            <a:ext cx="7829280" cy="1536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65581" y="53359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Task 2 – A little bit harder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901" y="2060848"/>
            <a:ext cx="78128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66% of 99		(b)  84% of 84		(c)  17.5% of 130</a:t>
            </a:r>
          </a:p>
          <a:p>
            <a:r>
              <a:rPr lang="en-GB" sz="2400" dirty="0"/>
              <a:t>(d)  20.3% of 190	(e)  23.8% of 70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457200" indent="-457200">
              <a:buAutoNum type="alphaLcParenBoth" startAt="6"/>
            </a:pPr>
            <a:r>
              <a:rPr lang="en-GB" sz="2400" dirty="0"/>
              <a:t>1.5% of 68		(g)  1.9% of 95		(h)  99.9% of 16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 104% of 65		(h)  117.5% of 49</a:t>
            </a:r>
          </a:p>
          <a:p>
            <a:r>
              <a:rPr lang="en-GB" dirty="0"/>
              <a:t>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1366" y="3645024"/>
            <a:ext cx="7829280" cy="1536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7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5901" y="1676596"/>
            <a:ext cx="7829280" cy="15363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65581" y="53359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Task 2 – Answers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901" y="2060848"/>
            <a:ext cx="78128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65.34		(b)  70.56		(c)  22.75</a:t>
            </a:r>
          </a:p>
          <a:p>
            <a:r>
              <a:rPr lang="en-GB" sz="2400" dirty="0"/>
              <a:t>(d)  38.57		(e)  16.66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457200" indent="-457200">
              <a:buAutoNum type="alphaLcParenBoth" startAt="6"/>
            </a:pPr>
            <a:r>
              <a:rPr lang="en-GB" sz="2400" dirty="0"/>
              <a:t>1.02		(g)  1.805		(h)  15.984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  67.6		(h)  57.575</a:t>
            </a:r>
          </a:p>
          <a:p>
            <a:r>
              <a:rPr lang="en-GB" dirty="0"/>
              <a:t>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1366" y="3645024"/>
            <a:ext cx="7829280" cy="1536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09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32873" y="1484783"/>
            <a:ext cx="3855551" cy="46699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39552" y="1484782"/>
            <a:ext cx="3672408" cy="466997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72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Rio’s salary is £24000.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His salary increases by 4%.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his new salary?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288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Daisy buys a dress in the sale.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normal price of the dress is reduced by 20%.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normal price of the dress is £36.80.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out the sale price of the dress.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433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Rio’s salary is £24000.  His salary increases by 4%.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his new salary?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 of 24000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x 24000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960</a:t>
            </a:r>
          </a:p>
          <a:p>
            <a:pPr marL="0" indent="0" algn="ctr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24000 + 960 = 24960</a:t>
            </a:r>
          </a:p>
          <a:p>
            <a:pPr marL="0" indent="0" algn="ctr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Rio’s new salary is £24960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 Practice – Answer to green question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3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Daisy buys a dress in the sale.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normal price of the dress is reduced by 20%.  The normal price of the dress is £36.80.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out the sale price of the dress.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20% of £36.80</a:t>
            </a:r>
          </a:p>
          <a:p>
            <a:pPr marL="0" indent="0" algn="ctr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0.2 x 36.80</a:t>
            </a:r>
          </a:p>
          <a:p>
            <a:pPr marL="0" indent="0" algn="ctr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7.36</a:t>
            </a:r>
          </a:p>
          <a:p>
            <a:pPr marL="0" indent="0" algn="ctr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£36.80 - £7.36 = £29.44</a:t>
            </a:r>
          </a:p>
          <a:p>
            <a:pPr marL="0" indent="0" algn="ctr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sale price of the dress is £29.44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 Practice – Answer to red question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5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Marcus sells books.</a:t>
            </a:r>
          </a:p>
          <a:p>
            <a:pPr marL="0" indent="0">
              <a:buNone/>
            </a:pPr>
            <a:r>
              <a:rPr lang="en-GB" sz="2400" dirty="0"/>
              <a:t>He sells each book for £7.60 plus VAT at 20%.</a:t>
            </a:r>
          </a:p>
          <a:p>
            <a:pPr marL="0" indent="0">
              <a:buNone/>
            </a:pPr>
            <a:r>
              <a:rPr lang="en-GB" sz="2400" dirty="0"/>
              <a:t>He sells 1650 books.</a:t>
            </a:r>
          </a:p>
          <a:p>
            <a:pPr marL="0" indent="0">
              <a:buNone/>
            </a:pPr>
            <a:r>
              <a:rPr lang="en-GB" sz="2400" dirty="0"/>
              <a:t>How much money does he receive?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(4 marks)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5024"/>
            <a:ext cx="3263627" cy="26240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88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Marcus sells books.  He sells each book for £7.60 plus VAT at 20%.  He sells 1650 books.  How much money does he receive?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20% of £7.60				</a:t>
            </a:r>
          </a:p>
          <a:p>
            <a:pPr marL="0" indent="0">
              <a:buNone/>
            </a:pPr>
            <a:r>
              <a:rPr lang="en-GB" sz="2400" dirty="0"/>
              <a:t>0.2 x £7.60 = £1.52</a:t>
            </a:r>
          </a:p>
          <a:p>
            <a:pPr marL="0" indent="0">
              <a:buNone/>
            </a:pPr>
            <a:r>
              <a:rPr lang="en-GB" sz="2400" dirty="0"/>
              <a:t>£7.60 + £1.52 = £9.12</a:t>
            </a:r>
          </a:p>
          <a:p>
            <a:pPr marL="0" indent="0">
              <a:buNone/>
            </a:pPr>
            <a:r>
              <a:rPr lang="en-GB" sz="2400" dirty="0"/>
              <a:t>This is the cost of 1 book.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Marcus sells 1650 books so </a:t>
            </a:r>
          </a:p>
          <a:p>
            <a:pPr marL="0" indent="0">
              <a:buNone/>
            </a:pPr>
            <a:r>
              <a:rPr lang="en-GB" sz="2400" dirty="0"/>
              <a:t>1650 x £9.12 </a:t>
            </a:r>
          </a:p>
          <a:p>
            <a:pPr marL="0" indent="0">
              <a:buNone/>
            </a:pPr>
            <a:r>
              <a:rPr lang="en-GB" sz="2400" dirty="0"/>
              <a:t>= £15,048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5-Point Star 6"/>
          <p:cNvSpPr/>
          <p:nvPr/>
        </p:nvSpPr>
        <p:spPr>
          <a:xfrm>
            <a:off x="2987824" y="3140968"/>
            <a:ext cx="288032" cy="2807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275856" y="3573016"/>
            <a:ext cx="288032" cy="2807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2195736" y="5184227"/>
            <a:ext cx="288032" cy="2807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1857819" y="5589240"/>
            <a:ext cx="288032" cy="28078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719801" y="6488668"/>
            <a:ext cx="245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mark for each star!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6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you score?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50343"/>
            <a:ext cx="1951856" cy="20545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942045"/>
            <a:ext cx="2344663" cy="23590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492013"/>
            <a:ext cx="1752600" cy="1771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7544" y="448673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I’m still not sure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212" y="4494823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Almost there, I can see where I made a mistake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1091" y="448673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Nailed 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7380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Analyse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and solve problems involving percentages</a:t>
            </a:r>
            <a:endParaRPr lang="en-GB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78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Marcus sells books.</a:t>
            </a:r>
          </a:p>
          <a:p>
            <a:pPr marL="0" indent="0">
              <a:buNone/>
            </a:pPr>
            <a:r>
              <a:rPr lang="en-GB" sz="2400" dirty="0"/>
              <a:t>He sells each book for £7.60 plus VAT at 20%.</a:t>
            </a:r>
          </a:p>
          <a:p>
            <a:pPr marL="0" indent="0">
              <a:buNone/>
            </a:pPr>
            <a:r>
              <a:rPr lang="en-GB" sz="2400" dirty="0"/>
              <a:t>He sells 1650 books.</a:t>
            </a:r>
          </a:p>
          <a:p>
            <a:pPr marL="0" indent="0">
              <a:buNone/>
            </a:pPr>
            <a:r>
              <a:rPr lang="en-GB" sz="2400" dirty="0"/>
              <a:t>How much money does he receive?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(4 marks)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5024"/>
            <a:ext cx="3263627" cy="262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7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427984" y="1772816"/>
            <a:ext cx="3456384" cy="43924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1560" y="1772816"/>
            <a:ext cx="3456384" cy="43924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585818" y="199893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Change these percentages to decimals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05255" y="1998933"/>
            <a:ext cx="4041775" cy="6397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Change these decimals to percentages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294967295"/>
          </p:nvPr>
        </p:nvSpPr>
        <p:spPr>
          <a:xfrm>
            <a:off x="899592" y="2780928"/>
            <a:ext cx="1614470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/>
              <a:t>45%</a:t>
            </a:r>
          </a:p>
          <a:p>
            <a:r>
              <a:rPr lang="en-GB" sz="3200" dirty="0"/>
              <a:t>32%</a:t>
            </a:r>
          </a:p>
          <a:p>
            <a:r>
              <a:rPr lang="en-GB" sz="3200" dirty="0"/>
              <a:t>78%</a:t>
            </a:r>
          </a:p>
          <a:p>
            <a:r>
              <a:rPr lang="en-GB" sz="3200" dirty="0"/>
              <a:t>91%</a:t>
            </a:r>
          </a:p>
          <a:p>
            <a:r>
              <a:rPr lang="en-GB" sz="3200" dirty="0"/>
              <a:t>115%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337251" y="2780928"/>
            <a:ext cx="1614470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0.45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0.32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0.78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0.91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1.15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36234" y="2780928"/>
            <a:ext cx="16414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/>
              <a:t>0.17</a:t>
            </a:r>
          </a:p>
          <a:p>
            <a:r>
              <a:rPr lang="en-GB" sz="3200" dirty="0"/>
              <a:t>0.37</a:t>
            </a:r>
          </a:p>
          <a:p>
            <a:r>
              <a:rPr lang="en-GB" sz="3200" dirty="0"/>
              <a:t>0.86</a:t>
            </a:r>
          </a:p>
          <a:p>
            <a:r>
              <a:rPr lang="en-GB" sz="3200" dirty="0"/>
              <a:t>0.02</a:t>
            </a:r>
          </a:p>
          <a:p>
            <a:r>
              <a:rPr lang="en-GB" sz="3200" dirty="0"/>
              <a:t>0.007</a:t>
            </a: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6242881" y="2810094"/>
            <a:ext cx="1641487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0.7%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738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Recap</a:t>
            </a:r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 converting between decimals and percentages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6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/>
              <a:t>52% of 300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0.52 x 300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= 156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1772816"/>
            <a:ext cx="2484276" cy="2088232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Callout 6"/>
          <p:cNvSpPr/>
          <p:nvPr/>
        </p:nvSpPr>
        <p:spPr>
          <a:xfrm>
            <a:off x="6588224" y="2132856"/>
            <a:ext cx="2376264" cy="216024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9542" y="220295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Change the percentage to a decimal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612811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‘Of’ in maths means multiply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8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/>
              <a:t>78% of 50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0.78 x 50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= 39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1772816"/>
            <a:ext cx="2484276" cy="2088232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Callout 6"/>
          <p:cNvSpPr/>
          <p:nvPr/>
        </p:nvSpPr>
        <p:spPr>
          <a:xfrm>
            <a:off x="6588224" y="2132856"/>
            <a:ext cx="2376264" cy="216024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9542" y="220295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Change the percentage to a decimal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612811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‘Of’ in maths means multiply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/>
              <a:t>12% of 480g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0.12 x 480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= 57.6g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1772816"/>
            <a:ext cx="2484276" cy="2088232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Callout 6"/>
          <p:cNvSpPr/>
          <p:nvPr/>
        </p:nvSpPr>
        <p:spPr>
          <a:xfrm>
            <a:off x="6588224" y="2132856"/>
            <a:ext cx="2376264" cy="216024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49542" y="220295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Change the percentage to a decimal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612811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‘Of’ in maths means multiply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0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/>
              <a:t>6% of 7500m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0.06 x 7500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= 450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0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/>
              <a:t>17.5% of £800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0.175 x 800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/>
              <a:t>= 140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95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753464" y="4797152"/>
            <a:ext cx="7812868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19572" y="3377610"/>
            <a:ext cx="7812868" cy="115212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19572" y="1916832"/>
            <a:ext cx="7812868" cy="115212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19572" y="476672"/>
            <a:ext cx="78128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65581" y="53359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Task 1 – Find the percentages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313" y="2060848"/>
            <a:ext cx="78128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 25% of 48		(b) 75% of 36		(c)  80% of 110</a:t>
            </a:r>
          </a:p>
          <a:p>
            <a:pPr marL="457200" indent="-457200">
              <a:buAutoNum type="alphaLcParenBoth" startAt="4"/>
            </a:pPr>
            <a:r>
              <a:rPr lang="en-GB" sz="2400" dirty="0"/>
              <a:t>50% of 94		(e)  10% of 65		(f)  1% of 70</a:t>
            </a:r>
          </a:p>
          <a:p>
            <a:pPr marL="457200" indent="-457200">
              <a:buAutoNum type="alphaLcParenBoth" startAt="4"/>
            </a:pPr>
            <a:endParaRPr lang="en-GB" sz="2400" dirty="0"/>
          </a:p>
          <a:p>
            <a:endParaRPr lang="en-GB" sz="2400" dirty="0"/>
          </a:p>
          <a:p>
            <a:pPr marL="342900" indent="-342900">
              <a:buAutoNum type="alphaLcParenBoth" startAt="7"/>
            </a:pPr>
            <a:r>
              <a:rPr lang="en-GB" sz="2400" dirty="0"/>
              <a:t>40% of 85		(h)  5% of 90		(</a:t>
            </a:r>
            <a:r>
              <a:rPr lang="en-GB" sz="2400" dirty="0" err="1"/>
              <a:t>i</a:t>
            </a:r>
            <a:r>
              <a:rPr lang="en-GB" sz="2400" dirty="0"/>
              <a:t>)  90% of 130</a:t>
            </a:r>
          </a:p>
          <a:p>
            <a:pPr marL="342900" indent="-342900">
              <a:buAutoNum type="alphaLcParenBoth" startAt="10"/>
            </a:pPr>
            <a:r>
              <a:rPr lang="en-GB" sz="2400" dirty="0"/>
              <a:t>11% of 600		(k)  22% of 300	(l)  99% of 700</a:t>
            </a:r>
          </a:p>
          <a:p>
            <a:pPr marL="342900" indent="-342900">
              <a:buAutoNum type="alphaLcParenBoth" startAt="10"/>
            </a:pPr>
            <a:endParaRPr lang="en-GB" sz="2400" dirty="0"/>
          </a:p>
          <a:p>
            <a:pPr marL="342900" indent="-342900">
              <a:buAutoNum type="alphaLcParenBoth" startAt="10"/>
            </a:pPr>
            <a:endParaRPr lang="en-GB" sz="2400" dirty="0"/>
          </a:p>
          <a:p>
            <a:r>
              <a:rPr lang="en-GB" sz="2400" dirty="0"/>
              <a:t>(m) 24% of 90		(n)  37% of 800	(o) 14% of 30</a:t>
            </a:r>
          </a:p>
          <a:p>
            <a:r>
              <a:rPr lang="en-GB" sz="2400" dirty="0"/>
              <a:t>(p)  97% of 140	(q)  39% of 65		(r)  27% of 63</a:t>
            </a:r>
            <a:r>
              <a:rPr lang="en-GB" dirty="0"/>
              <a:t>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738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Comic Sans MS" pitchFamily="66" charset="0"/>
              </a:rPr>
              <a:t>LO: Calculate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a percentage of an amount</a:t>
            </a:r>
          </a:p>
          <a:p>
            <a:endParaRPr lang="en-GB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79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1033</Words>
  <Application>Microsoft Office PowerPoint</Application>
  <PresentationFormat>On-screen Show (4:3)</PresentationFormat>
  <Paragraphs>209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Office Theme</vt:lpstr>
      <vt:lpstr>PowerPoint Presentation</vt:lpstr>
      <vt:lpstr>Success Criteria</vt:lpstr>
      <vt:lpstr>Starter</vt:lpstr>
      <vt:lpstr>Example 1</vt:lpstr>
      <vt:lpstr>Example 2</vt:lpstr>
      <vt:lpstr>Example 3</vt:lpstr>
      <vt:lpstr>Example 4</vt:lpstr>
      <vt:lpstr>Example 5</vt:lpstr>
      <vt:lpstr>PowerPoint Presentation</vt:lpstr>
      <vt:lpstr>PowerPoint Presentation</vt:lpstr>
      <vt:lpstr>PowerPoint Presentation</vt:lpstr>
      <vt:lpstr>PowerPoint Presentation</vt:lpstr>
      <vt:lpstr>Exam Practice</vt:lpstr>
      <vt:lpstr>PowerPoint Presentation</vt:lpstr>
      <vt:lpstr>PowerPoint Presentation</vt:lpstr>
      <vt:lpstr>Success Criteria</vt:lpstr>
      <vt:lpstr>Success Criteria</vt:lpstr>
      <vt:lpstr>What did you score?</vt:lpstr>
    </vt:vector>
  </TitlesOfParts>
  <Company>Cannock Chase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L.Barnett</dc:creator>
  <cp:lastModifiedBy>Robert Milton</cp:lastModifiedBy>
  <cp:revision>13</cp:revision>
  <dcterms:created xsi:type="dcterms:W3CDTF">2017-06-07T09:40:49Z</dcterms:created>
  <dcterms:modified xsi:type="dcterms:W3CDTF">2024-01-12T08:36:41Z</dcterms:modified>
</cp:coreProperties>
</file>