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92" r:id="rId6"/>
    <p:sldId id="266" r:id="rId7"/>
    <p:sldId id="259" r:id="rId8"/>
    <p:sldId id="267" r:id="rId9"/>
    <p:sldId id="269" r:id="rId10"/>
    <p:sldId id="257" r:id="rId11"/>
    <p:sldId id="270" r:id="rId12"/>
    <p:sldId id="268" r:id="rId13"/>
    <p:sldId id="258" r:id="rId14"/>
    <p:sldId id="265" r:id="rId15"/>
    <p:sldId id="290" r:id="rId16"/>
    <p:sldId id="279" r:id="rId17"/>
    <p:sldId id="291" r:id="rId18"/>
    <p:sldId id="287" r:id="rId19"/>
    <p:sldId id="281" r:id="rId20"/>
    <p:sldId id="288" r:id="rId21"/>
    <p:sldId id="293" r:id="rId22"/>
    <p:sldId id="273" r:id="rId23"/>
    <p:sldId id="274" r:id="rId24"/>
    <p:sldId id="277" r:id="rId25"/>
    <p:sldId id="280" r:id="rId26"/>
    <p:sldId id="271" r:id="rId27"/>
    <p:sldId id="272" r:id="rId28"/>
    <p:sldId id="278" r:id="rId29"/>
    <p:sldId id="275" r:id="rId30"/>
    <p:sldId id="276" r:id="rId31"/>
    <p:sldId id="282" r:id="rId32"/>
    <p:sldId id="285" r:id="rId33"/>
    <p:sldId id="283" r:id="rId34"/>
    <p:sldId id="284" r:id="rId35"/>
    <p:sldId id="289" r:id="rId36"/>
    <p:sldId id="286" r:id="rId37"/>
  </p:sldIdLst>
  <p:sldSz cx="9144000" cy="6858000" type="screen4x3"/>
  <p:notesSz cx="6889750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00FF"/>
    <a:srgbClr val="CEE1F2"/>
    <a:srgbClr val="FF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8852-901F-4FB0-920C-8D4BAF2182E2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E2C1-9B1D-4852-8066-CF229C974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48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8852-901F-4FB0-920C-8D4BAF2182E2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E2C1-9B1D-4852-8066-CF229C974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110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8852-901F-4FB0-920C-8D4BAF2182E2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E2C1-9B1D-4852-8066-CF229C974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0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8852-901F-4FB0-920C-8D4BAF2182E2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E2C1-9B1D-4852-8066-CF229C974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61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8852-901F-4FB0-920C-8D4BAF2182E2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E2C1-9B1D-4852-8066-CF229C974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83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8852-901F-4FB0-920C-8D4BAF2182E2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E2C1-9B1D-4852-8066-CF229C974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37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8852-901F-4FB0-920C-8D4BAF2182E2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E2C1-9B1D-4852-8066-CF229C974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67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8852-901F-4FB0-920C-8D4BAF2182E2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E2C1-9B1D-4852-8066-CF229C974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09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8852-901F-4FB0-920C-8D4BAF2182E2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E2C1-9B1D-4852-8066-CF229C974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75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8852-901F-4FB0-920C-8D4BAF2182E2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E2C1-9B1D-4852-8066-CF229C974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90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8852-901F-4FB0-920C-8D4BAF2182E2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E2C1-9B1D-4852-8066-CF229C974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64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E8852-901F-4FB0-920C-8D4BAF2182E2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AE2C1-9B1D-4852-8066-CF229C974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95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129" y="1508899"/>
            <a:ext cx="8622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rgbClr val="008000"/>
                </a:solidFill>
                <a:latin typeface="Comic Sans MS" panose="030F0702030302020204" pitchFamily="66" charset="0"/>
              </a:rPr>
              <a:t>Activity Networks and Precedence Tables.</a:t>
            </a:r>
          </a:p>
          <a:p>
            <a:r>
              <a:rPr lang="en-GB" sz="2800" b="1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720809" y="2524562"/>
            <a:ext cx="7920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Organising the tasks within a project.</a:t>
            </a:r>
          </a:p>
        </p:txBody>
      </p:sp>
    </p:spTree>
    <p:extLst>
      <p:ext uri="{BB962C8B-B14F-4D97-AF65-F5344CB8AC3E}">
        <p14:creationId xmlns:p14="http://schemas.microsoft.com/office/powerpoint/2010/main" val="2547345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31" y="441389"/>
            <a:ext cx="9042400" cy="49610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336" y="39689"/>
            <a:ext cx="7420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Q2.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Tasks needed to fit a new </a:t>
            </a:r>
            <a:r>
              <a:rPr lang="en-GB" sz="24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Kitease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kitchen.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356" y="5402467"/>
            <a:ext cx="8873067" cy="1292662"/>
            <a:chOff x="121622" y="3675267"/>
            <a:chExt cx="8873067" cy="1292662"/>
          </a:xfrm>
        </p:grpSpPr>
        <p:sp>
          <p:nvSpPr>
            <p:cNvPr id="7" name="TextBox 6"/>
            <p:cNvSpPr txBox="1"/>
            <p:nvPr/>
          </p:nvSpPr>
          <p:spPr>
            <a:xfrm>
              <a:off x="121622" y="3675267"/>
              <a:ext cx="80687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lphaLcParenBoth"/>
              </a:pPr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 Complete the diagram with the tasks and times.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622" y="4136932"/>
              <a:ext cx="88730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(b) </a:t>
              </a:r>
              <a:r>
                <a:rPr lang="en-GB" sz="2400" b="1" dirty="0" err="1">
                  <a:solidFill>
                    <a:srgbClr val="0000FF"/>
                  </a:solidFill>
                  <a:latin typeface="Comic Sans MS" panose="030F0702030302020204" pitchFamily="66" charset="0"/>
                </a:rPr>
                <a:t>Kitease</a:t>
              </a:r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 claim that they can install a kitchen in</a:t>
              </a:r>
            </a:p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     22 hours. Is this valid claim ? Give a reason.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4421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388" t="3987" r="1043"/>
          <a:stretch/>
        </p:blipFill>
        <p:spPr>
          <a:xfrm>
            <a:off x="308578" y="0"/>
            <a:ext cx="8348664" cy="43603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4200" y="245496"/>
            <a:ext cx="44026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A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3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52142" y="179459"/>
            <a:ext cx="7926118" cy="3988284"/>
            <a:chOff x="1128981" y="250107"/>
            <a:chExt cx="7926118" cy="3988284"/>
          </a:xfrm>
        </p:grpSpPr>
        <p:sp>
          <p:nvSpPr>
            <p:cNvPr id="9" name="TextBox 8"/>
            <p:cNvSpPr txBox="1"/>
            <p:nvPr/>
          </p:nvSpPr>
          <p:spPr>
            <a:xfrm>
              <a:off x="1128981" y="1802963"/>
              <a:ext cx="472327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B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28981" y="3407393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C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36950" y="3278285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G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53355" y="1802964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D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51123" y="3278284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F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72373" y="250107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E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06414" y="3407394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H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572496" y="1826212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I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953958" y="135201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(b)  22 hours claim?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0" y="4537773"/>
            <a:ext cx="8729551" cy="2115365"/>
            <a:chOff x="312848" y="4749234"/>
            <a:chExt cx="8371287" cy="1804446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3"/>
            <a:srcRect t="11337" r="57550"/>
            <a:stretch/>
          </p:blipFill>
          <p:spPr>
            <a:xfrm>
              <a:off x="1078168" y="4783666"/>
              <a:ext cx="3886199" cy="1473679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3"/>
            <a:srcRect l="60507" t="35148"/>
            <a:stretch/>
          </p:blipFill>
          <p:spPr>
            <a:xfrm>
              <a:off x="5136601" y="5094768"/>
              <a:ext cx="3547534" cy="1458912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312848" y="4749234"/>
              <a:ext cx="5918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(b)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660" y="6274815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2014</a:t>
            </a:r>
            <a:r>
              <a:rPr lang="en-GB" sz="2400" b="1" dirty="0"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P1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 Q6</a:t>
            </a:r>
          </a:p>
        </p:txBody>
      </p:sp>
    </p:spTree>
    <p:extLst>
      <p:ext uri="{BB962C8B-B14F-4D97-AF65-F5344CB8AC3E}">
        <p14:creationId xmlns:p14="http://schemas.microsoft.com/office/powerpoint/2010/main" val="214400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4346" y="37893"/>
            <a:ext cx="9039654" cy="6173091"/>
            <a:chOff x="104346" y="413976"/>
            <a:chExt cx="9039654" cy="617309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2153" t="-1125" r="1303" b="2291"/>
            <a:stretch/>
          </p:blipFill>
          <p:spPr>
            <a:xfrm>
              <a:off x="340783" y="948267"/>
              <a:ext cx="8295218" cy="563880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04346" y="413976"/>
              <a:ext cx="90396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Q3. </a:t>
              </a:r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Develop a new games console and bring it to market.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4198" y="2761794"/>
              <a:ext cx="745067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omic Sans MS" panose="030F0702030302020204" pitchFamily="66" charset="0"/>
                </a:rPr>
                <a:t>A</a:t>
              </a:r>
            </a:p>
            <a:p>
              <a:r>
                <a:rPr lang="en-GB" sz="2400" b="1" dirty="0">
                  <a:latin typeface="Comic Sans MS" panose="030F0702030302020204" pitchFamily="66" charset="0"/>
                </a:rPr>
                <a:t>12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766129" y="6210984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2016</a:t>
            </a:r>
            <a:r>
              <a:rPr lang="en-GB" sz="2400" b="1" dirty="0"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P1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 Q5</a:t>
            </a:r>
          </a:p>
        </p:txBody>
      </p:sp>
    </p:spTree>
    <p:extLst>
      <p:ext uri="{BB962C8B-B14F-4D97-AF65-F5344CB8AC3E}">
        <p14:creationId xmlns:p14="http://schemas.microsoft.com/office/powerpoint/2010/main" val="3344127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323"/>
            <a:ext cx="9159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9900FF"/>
                </a:solidFill>
                <a:latin typeface="Comic Sans MS" panose="030F0702030302020204" pitchFamily="66" charset="0"/>
              </a:rPr>
              <a:t>Q3.</a:t>
            </a:r>
            <a:r>
              <a:rPr lang="en-GB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Tasks needed to develop a new games console &amp; bring it to market.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" t="919" r="1347" b="1879"/>
          <a:stretch/>
        </p:blipFill>
        <p:spPr>
          <a:xfrm>
            <a:off x="84666" y="440348"/>
            <a:ext cx="8822267" cy="498294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87339" y="5423298"/>
            <a:ext cx="8619594" cy="1288114"/>
            <a:chOff x="127000" y="4356497"/>
            <a:chExt cx="8619594" cy="1288114"/>
          </a:xfrm>
        </p:grpSpPr>
        <p:sp>
          <p:nvSpPr>
            <p:cNvPr id="8" name="TextBox 7"/>
            <p:cNvSpPr txBox="1"/>
            <p:nvPr/>
          </p:nvSpPr>
          <p:spPr>
            <a:xfrm>
              <a:off x="127000" y="4356497"/>
              <a:ext cx="79676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lphaLcParenBoth"/>
              </a:pPr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 Complete the diagram with the tasks and times.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7001" y="4813614"/>
              <a:ext cx="86195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(b) The company want to complete the whole process in</a:t>
              </a:r>
            </a:p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     2 years. Is this possible? Justify your answer.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5619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0616" y="-1"/>
            <a:ext cx="7320809" cy="6137189"/>
            <a:chOff x="416983" y="0"/>
            <a:chExt cx="8295218" cy="56388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2153" t="-1125" r="1303" b="2291"/>
            <a:stretch/>
          </p:blipFill>
          <p:spPr>
            <a:xfrm>
              <a:off x="416983" y="0"/>
              <a:ext cx="8295218" cy="56388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39541" y="1827304"/>
              <a:ext cx="745067" cy="7751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omic Sans MS" panose="030F0702030302020204" pitchFamily="66" charset="0"/>
                </a:rPr>
                <a:t>A</a:t>
              </a:r>
            </a:p>
            <a:p>
              <a:r>
                <a:rPr lang="en-GB" sz="2400" b="1" dirty="0">
                  <a:latin typeface="Comic Sans MS" panose="030F0702030302020204" pitchFamily="66" charset="0"/>
                </a:rPr>
                <a:t>12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37601" y="124304"/>
            <a:ext cx="6641969" cy="5875949"/>
            <a:chOff x="776951" y="88904"/>
            <a:chExt cx="6641969" cy="5875949"/>
          </a:xfrm>
        </p:grpSpPr>
        <p:sp>
          <p:nvSpPr>
            <p:cNvPr id="8" name="TextBox 7"/>
            <p:cNvSpPr txBox="1"/>
            <p:nvPr/>
          </p:nvSpPr>
          <p:spPr>
            <a:xfrm>
              <a:off x="776951" y="5133856"/>
              <a:ext cx="472327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B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62835" y="88905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C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06008" y="88904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G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37931" y="1981396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D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94761" y="1992777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F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55328" y="3822896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E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20063" y="3822895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H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43496" y="3822894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I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36317" y="1966319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J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953706" y="3548674"/>
            <a:ext cx="31117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(b) Can the process</a:t>
            </a:r>
          </a:p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be done in less</a:t>
            </a:r>
          </a:p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than 2 years 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940" y="4690123"/>
            <a:ext cx="6985686" cy="207513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797388" y="129129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2016</a:t>
            </a:r>
            <a:r>
              <a:rPr lang="en-GB" sz="2400" b="1" dirty="0"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P1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 Q5</a:t>
            </a:r>
          </a:p>
        </p:txBody>
      </p:sp>
    </p:spTree>
    <p:extLst>
      <p:ext uri="{BB962C8B-B14F-4D97-AF65-F5344CB8AC3E}">
        <p14:creationId xmlns:p14="http://schemas.microsoft.com/office/powerpoint/2010/main" val="160941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0533" y="180540"/>
            <a:ext cx="2908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2018 P2, Q9(a+b)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218" t="10815" b="3680"/>
          <a:stretch/>
        </p:blipFill>
        <p:spPr>
          <a:xfrm>
            <a:off x="205946" y="1351005"/>
            <a:ext cx="8716871" cy="3484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6311" y="588832"/>
            <a:ext cx="5162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Q4.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Production of tins of beans.</a:t>
            </a:r>
          </a:p>
        </p:txBody>
      </p:sp>
    </p:spTree>
    <p:extLst>
      <p:ext uri="{BB962C8B-B14F-4D97-AF65-F5344CB8AC3E}">
        <p14:creationId xmlns:p14="http://schemas.microsoft.com/office/powerpoint/2010/main" val="1841585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2992" y="5491868"/>
            <a:ext cx="8889612" cy="1289755"/>
            <a:chOff x="127000" y="4377333"/>
            <a:chExt cx="8889612" cy="1289755"/>
          </a:xfrm>
        </p:grpSpPr>
        <p:sp>
          <p:nvSpPr>
            <p:cNvPr id="4" name="TextBox 3"/>
            <p:cNvSpPr txBox="1"/>
            <p:nvPr/>
          </p:nvSpPr>
          <p:spPr>
            <a:xfrm>
              <a:off x="127000" y="4377333"/>
              <a:ext cx="85673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lphaLcParenBoth"/>
              </a:pPr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 Complete the diagram with the tasks and times. </a:t>
              </a:r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(1)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7000" y="4836091"/>
              <a:ext cx="88896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(b) The factory manager thinks the whole process can be</a:t>
              </a:r>
            </a:p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    completed in less than 25 minutes. Is he correct? </a:t>
              </a:r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(2)</a:t>
              </a:r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171" t="4950" r="1789" b="827"/>
          <a:stretch/>
        </p:blipFill>
        <p:spPr>
          <a:xfrm>
            <a:off x="321275" y="444433"/>
            <a:ext cx="8180173" cy="50474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44323"/>
            <a:ext cx="8122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9900FF"/>
                </a:solidFill>
                <a:latin typeface="Comic Sans MS" panose="030F0702030302020204" pitchFamily="66" charset="0"/>
              </a:rPr>
              <a:t>Q4.</a:t>
            </a:r>
            <a:r>
              <a:rPr lang="en-GB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Tasks and times needed to produce cans of tinned beans.  </a:t>
            </a:r>
          </a:p>
        </p:txBody>
      </p:sp>
    </p:spTree>
    <p:extLst>
      <p:ext uri="{BB962C8B-B14F-4D97-AF65-F5344CB8AC3E}">
        <p14:creationId xmlns:p14="http://schemas.microsoft.com/office/powerpoint/2010/main" val="3438513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218" t="10815" b="3680"/>
          <a:stretch/>
        </p:blipFill>
        <p:spPr>
          <a:xfrm>
            <a:off x="82379" y="148281"/>
            <a:ext cx="8716871" cy="32539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50599" y="267730"/>
            <a:ext cx="2908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2018 P2, Q9(a+b)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54145" y="498562"/>
            <a:ext cx="8219367" cy="2648478"/>
            <a:chOff x="616461" y="357597"/>
            <a:chExt cx="8219367" cy="2648478"/>
          </a:xfrm>
        </p:grpSpPr>
        <p:sp>
          <p:nvSpPr>
            <p:cNvPr id="12" name="TextBox 11"/>
            <p:cNvSpPr txBox="1"/>
            <p:nvPr/>
          </p:nvSpPr>
          <p:spPr>
            <a:xfrm>
              <a:off x="1845534" y="357597"/>
              <a:ext cx="76533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A</a:t>
              </a:r>
            </a:p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500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73015" y="1237138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B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86900" y="2170866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E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49900" y="1198293"/>
              <a:ext cx="782557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I</a:t>
              </a:r>
            </a:p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300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6461" y="2175078"/>
              <a:ext cx="74946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F</a:t>
              </a:r>
            </a:p>
            <a:p>
              <a:pPr algn="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900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16447" y="367296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H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79388" y="1238598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D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353225" y="1237138"/>
              <a:ext cx="48260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G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5945" t="66034" r="10259" b="4134"/>
          <a:stretch/>
        </p:blipFill>
        <p:spPr>
          <a:xfrm>
            <a:off x="159974" y="3925038"/>
            <a:ext cx="8501450" cy="219990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720267" y="3130399"/>
            <a:ext cx="6357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(a) Must have times, as well as letters.</a:t>
            </a:r>
          </a:p>
        </p:txBody>
      </p:sp>
    </p:spTree>
    <p:extLst>
      <p:ext uri="{BB962C8B-B14F-4D97-AF65-F5344CB8AC3E}">
        <p14:creationId xmlns:p14="http://schemas.microsoft.com/office/powerpoint/2010/main" val="78234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4346" y="82379"/>
            <a:ext cx="8907849" cy="6404918"/>
            <a:chOff x="104346" y="82379"/>
            <a:chExt cx="8907849" cy="640491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9196" t="31105" r="11286"/>
            <a:stretch/>
          </p:blipFill>
          <p:spPr>
            <a:xfrm>
              <a:off x="140041" y="951470"/>
              <a:ext cx="8732109" cy="5535827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6318327" y="82379"/>
              <a:ext cx="25490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2019 P2, Q9(b)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4346" y="525824"/>
              <a:ext cx="89078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Q5. </a:t>
              </a:r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Tasks involved in publishing a book.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1159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91245"/>
          <a:stretch/>
        </p:blipFill>
        <p:spPr>
          <a:xfrm>
            <a:off x="305945" y="74142"/>
            <a:ext cx="8495447" cy="5848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4982" r="7361"/>
          <a:stretch/>
        </p:blipFill>
        <p:spPr>
          <a:xfrm>
            <a:off x="491296" y="659028"/>
            <a:ext cx="7870109" cy="56799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1296" y="6222368"/>
            <a:ext cx="7967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(b)  Complete the diagram to show the tasks. </a:t>
            </a:r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90668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4035" y="0"/>
            <a:ext cx="13003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9900CC"/>
                </a:solidFill>
                <a:latin typeface="Comic Sans MS" panose="030F0702030302020204" pitchFamily="66" charset="0"/>
              </a:rPr>
              <a:t>NOTES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394479" y="117540"/>
            <a:ext cx="3015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u="sng">
                <a:solidFill>
                  <a:srgbClr val="0000FF"/>
                </a:solidFill>
                <a:latin typeface="Comic Sans MS" panose="030F0702030302020204" pitchFamily="66" charset="0"/>
              </a:rPr>
              <a:t>Activity Networks.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54527" y="673092"/>
            <a:ext cx="852725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An activity network shows all the tasks needed to complete a larger project. It puts tasks in order and shows any that can be done at the same time (written above each other).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54527" y="2223346"/>
            <a:ext cx="64087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Read the network from left to right.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67744" y="2808803"/>
            <a:ext cx="86140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The CRITICAL path is the time needed to complete the whole project.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28718" y="3793776"/>
            <a:ext cx="869209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Calculate the critical path by adding all the longest times in each group of tasks. This will be the minimum time needed to ensure the whole project is finished.</a:t>
            </a:r>
          </a:p>
        </p:txBody>
      </p:sp>
    </p:spTree>
    <p:extLst>
      <p:ext uri="{BB962C8B-B14F-4D97-AF65-F5344CB8AC3E}">
        <p14:creationId xmlns:p14="http://schemas.microsoft.com/office/powerpoint/2010/main" val="159530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9196" t="32794" r="11286" b="8531"/>
          <a:stretch/>
        </p:blipFill>
        <p:spPr>
          <a:xfrm>
            <a:off x="310124" y="584887"/>
            <a:ext cx="7691614" cy="34716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00816" y="5779698"/>
            <a:ext cx="2549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2019 P2, Q9(b)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9405" y="750784"/>
            <a:ext cx="5683237" cy="3159755"/>
            <a:chOff x="786391" y="204059"/>
            <a:chExt cx="5683237" cy="3091066"/>
          </a:xfrm>
        </p:grpSpPr>
        <p:sp>
          <p:nvSpPr>
            <p:cNvPr id="8" name="TextBox 7"/>
            <p:cNvSpPr txBox="1"/>
            <p:nvPr/>
          </p:nvSpPr>
          <p:spPr>
            <a:xfrm>
              <a:off x="786391" y="1514036"/>
              <a:ext cx="472327" cy="4516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7363" y="204059"/>
              <a:ext cx="482603" cy="4516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02194" y="225427"/>
              <a:ext cx="482603" cy="4516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61615" y="1554000"/>
              <a:ext cx="482603" cy="4516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I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25903" y="1534462"/>
              <a:ext cx="482603" cy="4516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20682" y="1500925"/>
              <a:ext cx="482603" cy="4516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61614" y="2822127"/>
              <a:ext cx="482603" cy="4516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H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40644" y="2843496"/>
              <a:ext cx="482603" cy="4516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87025" y="204059"/>
              <a:ext cx="482603" cy="4516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G</a:t>
              </a:r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r="50601"/>
          <a:stretch/>
        </p:blipFill>
        <p:spPr>
          <a:xfrm>
            <a:off x="446684" y="4374140"/>
            <a:ext cx="5113857" cy="217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026" y="280087"/>
            <a:ext cx="79128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Another way to organise the tasks that make up a bigger project:</a:t>
            </a:r>
          </a:p>
          <a:p>
            <a:endParaRPr lang="en-GB" sz="16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Writing activities in a table instead of a diagram.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044373"/>
              </p:ext>
            </p:extLst>
          </p:nvPr>
        </p:nvGraphicFramePr>
        <p:xfrm>
          <a:off x="2062181" y="1978440"/>
          <a:ext cx="4278385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6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0269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Order</a:t>
                      </a:r>
                      <a:r>
                        <a:rPr lang="en-GB" sz="2400" b="1" baseline="0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 of Activities</a:t>
                      </a:r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Activities that could be done at the same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5449" y="3155092"/>
            <a:ext cx="15428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You </a:t>
            </a:r>
          </a:p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can write phrases instead of letters</a:t>
            </a:r>
          </a:p>
        </p:txBody>
      </p:sp>
    </p:spTree>
    <p:extLst>
      <p:ext uri="{BB962C8B-B14F-4D97-AF65-F5344CB8AC3E}">
        <p14:creationId xmlns:p14="http://schemas.microsoft.com/office/powerpoint/2010/main" val="2739821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012" y="36226"/>
            <a:ext cx="8738993" cy="5024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Try this… </a:t>
            </a:r>
            <a:r>
              <a:rPr lang="en-GB" sz="2400" b="1" dirty="0">
                <a:latin typeface="Comic Sans MS" panose="030F0702030302020204" pitchFamily="66" charset="0"/>
              </a:rPr>
              <a:t>The following is a list of things you need to do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       if you were going to see a 3-D film at the cinema: </a:t>
            </a:r>
          </a:p>
          <a:p>
            <a:r>
              <a:rPr lang="en-GB" sz="1000" b="1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A Meet with some friends </a:t>
            </a:r>
          </a:p>
          <a:p>
            <a:r>
              <a:rPr lang="en-GB" sz="1050" b="1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B Collect tickets </a:t>
            </a:r>
          </a:p>
          <a:p>
            <a:r>
              <a:rPr lang="en-GB" sz="1000" b="1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C Travel to cinema  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D Watch movie  </a:t>
            </a:r>
          </a:p>
          <a:p>
            <a:r>
              <a:rPr lang="en-GB" sz="1000" b="1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E Book tickets </a:t>
            </a:r>
          </a:p>
          <a:p>
            <a:r>
              <a:rPr lang="en-GB" sz="1000" b="1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F Get ready 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G Buy popcorn </a:t>
            </a:r>
          </a:p>
          <a:p>
            <a:r>
              <a:rPr lang="en-GB" sz="1000" b="1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H Pick up 3D glasses </a:t>
            </a:r>
          </a:p>
        </p:txBody>
      </p:sp>
      <p:sp>
        <p:nvSpPr>
          <p:cNvPr id="3" name="Rectangle 2"/>
          <p:cNvSpPr/>
          <p:nvPr/>
        </p:nvSpPr>
        <p:spPr>
          <a:xfrm>
            <a:off x="3852908" y="1282635"/>
            <a:ext cx="47921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Some of these activities might be done at the same time.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852908" y="2113632"/>
            <a:ext cx="50630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Construct a precedence table, putting the activities into a logical order and identify one occasion when two activities could be done at the same time.  </a:t>
            </a:r>
          </a:p>
        </p:txBody>
      </p:sp>
      <p:sp>
        <p:nvSpPr>
          <p:cNvPr id="5" name="Rectangle 4"/>
          <p:cNvSpPr/>
          <p:nvPr/>
        </p:nvSpPr>
        <p:spPr>
          <a:xfrm>
            <a:off x="4216975" y="4083924"/>
            <a:ext cx="4334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Put the second activity in the right-hand column.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86912" y="5076328"/>
            <a:ext cx="7665110" cy="1517725"/>
            <a:chOff x="325593" y="5056229"/>
            <a:chExt cx="7665110" cy="15177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/>
            <a:srcRect l="2948" t="5219" r="15803"/>
            <a:stretch/>
          </p:blipFill>
          <p:spPr>
            <a:xfrm>
              <a:off x="329513" y="5056229"/>
              <a:ext cx="7661189" cy="1517725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49161" y="5918526"/>
              <a:ext cx="3434183" cy="400110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>
              <a:spAutoFit/>
            </a:bodyPr>
            <a:lstStyle/>
            <a:p>
              <a:pPr lvl="0"/>
              <a:r>
                <a:rPr lang="en-GB" sz="20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Table has 8 empty rows    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5593" y="5056229"/>
              <a:ext cx="3827310" cy="83099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Order of Activities.</a:t>
              </a:r>
            </a:p>
            <a:p>
              <a:endParaRPr lang="en-GB" sz="2000" b="1" dirty="0">
                <a:solidFill>
                  <a:srgbClr val="0000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33660" y="5056229"/>
              <a:ext cx="3957043" cy="83099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Activities that could be done at the same time.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6664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806380"/>
              </p:ext>
            </p:extLst>
          </p:nvPr>
        </p:nvGraphicFramePr>
        <p:xfrm>
          <a:off x="310174" y="299674"/>
          <a:ext cx="4302123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Order</a:t>
                      </a:r>
                      <a:r>
                        <a:rPr lang="en-GB" sz="2400" b="1" baseline="0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 of Activities</a:t>
                      </a:r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Activities that could be done at the same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604582" y="438627"/>
            <a:ext cx="4325005" cy="3250322"/>
            <a:chOff x="4310994" y="888276"/>
            <a:chExt cx="4325005" cy="3250322"/>
          </a:xfrm>
        </p:grpSpPr>
        <p:grpSp>
          <p:nvGrpSpPr>
            <p:cNvPr id="7" name="Group 6"/>
            <p:cNvGrpSpPr/>
            <p:nvPr/>
          </p:nvGrpSpPr>
          <p:grpSpPr>
            <a:xfrm>
              <a:off x="4690530" y="1673106"/>
              <a:ext cx="3945469" cy="2465492"/>
              <a:chOff x="4174066" y="3877733"/>
              <a:chExt cx="4470401" cy="1659466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/>
              <a:srcRect l="8014" t="3828" b="28463"/>
              <a:stretch/>
            </p:blipFill>
            <p:spPr>
              <a:xfrm>
                <a:off x="4174066" y="3877733"/>
                <a:ext cx="4470401" cy="1329268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 rotWithShape="1">
              <a:blip r:embed="rId2"/>
              <a:srcRect t="83181" r="26655"/>
              <a:stretch/>
            </p:blipFill>
            <p:spPr>
              <a:xfrm>
                <a:off x="4309535" y="5207001"/>
                <a:ext cx="3564465" cy="330198"/>
              </a:xfrm>
              <a:prstGeom prst="rect">
                <a:avLst/>
              </a:prstGeom>
            </p:spPr>
          </p:pic>
        </p:grpSp>
        <p:sp>
          <p:nvSpPr>
            <p:cNvPr id="11" name="TextBox 10"/>
            <p:cNvSpPr txBox="1"/>
            <p:nvPr/>
          </p:nvSpPr>
          <p:spPr>
            <a:xfrm>
              <a:off x="4310994" y="888276"/>
              <a:ext cx="3873176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latin typeface="Comic Sans MS" panose="030F0702030302020204" pitchFamily="66" charset="0"/>
                </a:rPr>
                <a:t>Use letters or phrases</a:t>
              </a:r>
            </a:p>
            <a:p>
              <a:endParaRPr lang="en-GB" sz="2400" b="1" dirty="0">
                <a:latin typeface="Comic Sans MS" panose="030F0702030302020204" pitchFamily="66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latin typeface="Comic Sans MS" panose="030F0702030302020204" pitchFamily="66" charset="0"/>
                </a:rPr>
                <a:t> </a:t>
              </a:r>
            </a:p>
            <a:p>
              <a:endParaRPr lang="en-GB" sz="2400" b="1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0842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6514" y="743007"/>
            <a:ext cx="830868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9900FF"/>
                </a:solidFill>
                <a:latin typeface="Comic Sans MS" panose="030F0702030302020204" pitchFamily="66" charset="0"/>
              </a:rPr>
              <a:t>Work</a:t>
            </a:r>
            <a:r>
              <a:rPr lang="en-GB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on other Logic network type problems:</a:t>
            </a:r>
          </a:p>
          <a:p>
            <a:endParaRPr lang="en-GB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GB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TJ Nat 5 Life skills, </a:t>
            </a:r>
            <a:r>
              <a:rPr lang="en-GB" sz="2800" b="1" dirty="0">
                <a:solidFill>
                  <a:srgbClr val="9900FF"/>
                </a:solidFill>
                <a:latin typeface="Comic Sans MS" panose="030F0702030302020204" pitchFamily="66" charset="0"/>
              </a:rPr>
              <a:t>Page 170-171, </a:t>
            </a:r>
          </a:p>
          <a:p>
            <a:r>
              <a:rPr lang="en-GB" sz="28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                       Ex</a:t>
            </a:r>
            <a:r>
              <a:rPr lang="en-GB" sz="16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</a:t>
            </a:r>
            <a:r>
              <a:rPr lang="en-GB" sz="2800" b="1" dirty="0">
                <a:solidFill>
                  <a:srgbClr val="9900FF"/>
                </a:solidFill>
                <a:latin typeface="Comic Sans MS" panose="030F0702030302020204" pitchFamily="66" charset="0"/>
              </a:rPr>
              <a:t>3, Qs 1, 5 &amp; 6.</a:t>
            </a:r>
          </a:p>
        </p:txBody>
      </p:sp>
    </p:spTree>
    <p:extLst>
      <p:ext uri="{BB962C8B-B14F-4D97-AF65-F5344CB8AC3E}">
        <p14:creationId xmlns:p14="http://schemas.microsoft.com/office/powerpoint/2010/main" val="2668127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7484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499" y="0"/>
            <a:ext cx="8786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Challenge.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Try constructing a logic network on your own!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133" y="461665"/>
            <a:ext cx="8727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Find the critical path and calculate the minimum time to prepare breakfast from this list of tasks and conditions.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Times are in minutes.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765175"/>
              </p:ext>
            </p:extLst>
          </p:nvPr>
        </p:nvGraphicFramePr>
        <p:xfrm>
          <a:off x="389468" y="1763594"/>
          <a:ext cx="400473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Grind coffee beans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Slice bread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Heat pan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Set 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Make toast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Make coffee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Cook bacon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Cook tomato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Cook eggs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75923" y="1763594"/>
            <a:ext cx="3844322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Conditions.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You have to complete: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A before F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B and C before E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C before G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E, F and I before H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B, C, E and G before I.</a:t>
            </a:r>
          </a:p>
        </p:txBody>
      </p:sp>
    </p:spTree>
    <p:extLst>
      <p:ext uri="{BB962C8B-B14F-4D97-AF65-F5344CB8AC3E}">
        <p14:creationId xmlns:p14="http://schemas.microsoft.com/office/powerpoint/2010/main" val="39474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76200"/>
            <a:ext cx="2970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A possible answer.</a:t>
            </a: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4300535" y="134112"/>
            <a:ext cx="4043151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The critical path:</a:t>
            </a:r>
          </a:p>
          <a:p>
            <a:r>
              <a:rPr lang="en-GB" altLang="en-US" sz="1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GB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C – G – I – H</a:t>
            </a:r>
          </a:p>
          <a:p>
            <a:r>
              <a:rPr lang="en-GB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= 3 + 5 + 3 </a:t>
            </a:r>
            <a:r>
              <a:rPr lang="en-GB" altLang="en-US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+</a:t>
            </a:r>
            <a:r>
              <a:rPr lang="en-GB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2 </a:t>
            </a:r>
          </a:p>
          <a:p>
            <a:r>
              <a:rPr lang="en-GB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13 minutes minimum</a:t>
            </a:r>
          </a:p>
        </p:txBody>
      </p:sp>
      <p:grpSp>
        <p:nvGrpSpPr>
          <p:cNvPr id="144" name="Group 143"/>
          <p:cNvGrpSpPr/>
          <p:nvPr/>
        </p:nvGrpSpPr>
        <p:grpSpPr>
          <a:xfrm>
            <a:off x="410462" y="733300"/>
            <a:ext cx="6331957" cy="4714513"/>
            <a:chOff x="418928" y="1139700"/>
            <a:chExt cx="6331957" cy="4714513"/>
          </a:xfrm>
        </p:grpSpPr>
        <p:sp>
          <p:nvSpPr>
            <p:cNvPr id="3" name="Rectangle 2"/>
            <p:cNvSpPr/>
            <p:nvPr/>
          </p:nvSpPr>
          <p:spPr>
            <a:xfrm>
              <a:off x="418928" y="2134932"/>
              <a:ext cx="491066" cy="8043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18928" y="3409166"/>
              <a:ext cx="491066" cy="8043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30444" y="1189236"/>
              <a:ext cx="491066" cy="8043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087892" y="3952548"/>
              <a:ext cx="491066" cy="8043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561105" y="2728284"/>
              <a:ext cx="491066" cy="8043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85826" y="5043521"/>
              <a:ext cx="491066" cy="8043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84294" y="2701102"/>
              <a:ext cx="491066" cy="8043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96353" y="2727179"/>
              <a:ext cx="491066" cy="8043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52008" y="2725060"/>
              <a:ext cx="491066" cy="8043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5146" y="2154834"/>
              <a:ext cx="37863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B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6662" y="3432038"/>
              <a:ext cx="37863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C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6662" y="1139700"/>
              <a:ext cx="40908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A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33681" y="3946334"/>
              <a:ext cx="40748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G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37783" y="2714951"/>
              <a:ext cx="37863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E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70898" y="5023216"/>
              <a:ext cx="40748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D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46059" y="2696827"/>
              <a:ext cx="37863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F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66456" y="2732262"/>
              <a:ext cx="37863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I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330577" y="2732261"/>
              <a:ext cx="42030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H</a:t>
              </a:r>
            </a:p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921510" y="1614349"/>
              <a:ext cx="2323437" cy="229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721706" y="3144592"/>
              <a:ext cx="780317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909994" y="2522191"/>
              <a:ext cx="804407" cy="91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904078" y="3847536"/>
              <a:ext cx="810323" cy="44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1708537" y="2516950"/>
              <a:ext cx="5916" cy="1335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 flipV="1">
              <a:off x="2061951" y="3144593"/>
              <a:ext cx="9895" cy="24108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2445645" y="3144592"/>
              <a:ext cx="112103" cy="20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064420" y="4386390"/>
              <a:ext cx="1023472" cy="20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3230841" y="1614349"/>
              <a:ext cx="14106" cy="12430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 flipV="1">
              <a:off x="4595586" y="3144592"/>
              <a:ext cx="10262" cy="2410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5587419" y="3123217"/>
              <a:ext cx="650083" cy="20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3569303" y="4396507"/>
              <a:ext cx="1026283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4071032" y="3144592"/>
              <a:ext cx="1016628" cy="63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3575510" y="5555467"/>
              <a:ext cx="1020076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061951" y="5565648"/>
              <a:ext cx="1035445" cy="69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215568" y="2859629"/>
              <a:ext cx="379820" cy="525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7" idx="3"/>
              <a:endCxn id="9" idx="1"/>
            </p:cNvCxnSpPr>
            <p:nvPr/>
          </p:nvCxnSpPr>
          <p:spPr>
            <a:xfrm flipV="1">
              <a:off x="3052171" y="3103269"/>
              <a:ext cx="532123" cy="271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TextBox 144"/>
          <p:cNvSpPr txBox="1"/>
          <p:nvPr/>
        </p:nvSpPr>
        <p:spPr>
          <a:xfrm>
            <a:off x="5287116" y="3404932"/>
            <a:ext cx="3844322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You have to complete: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A before F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B and C before E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C before G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E, F and I before H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B, C, E and G before I.</a:t>
            </a:r>
          </a:p>
        </p:txBody>
      </p:sp>
    </p:spTree>
    <p:extLst>
      <p:ext uri="{BB962C8B-B14F-4D97-AF65-F5344CB8AC3E}">
        <p14:creationId xmlns:p14="http://schemas.microsoft.com/office/powerpoint/2010/main" val="28414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667" y="1583266"/>
            <a:ext cx="7327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Nat 5 App Unit Question type problems.</a:t>
            </a:r>
          </a:p>
        </p:txBody>
      </p:sp>
    </p:spTree>
    <p:extLst>
      <p:ext uri="{BB962C8B-B14F-4D97-AF65-F5344CB8AC3E}">
        <p14:creationId xmlns:p14="http://schemas.microsoft.com/office/powerpoint/2010/main" val="4089671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503" y="8693"/>
            <a:ext cx="87376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The following is a list of things you need to do if you had invited friends for dinner:</a:t>
            </a:r>
          </a:p>
          <a:p>
            <a:r>
              <a:rPr lang="en-GB" sz="200" b="1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A Cook food </a:t>
            </a:r>
          </a:p>
          <a:p>
            <a:r>
              <a:rPr lang="en-GB" sz="800" b="1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B Withdraw enough money 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   for food from a cash machine </a:t>
            </a:r>
          </a:p>
          <a:p>
            <a:r>
              <a:rPr lang="en-GB" sz="800" b="1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C Prepare food  </a:t>
            </a:r>
          </a:p>
          <a:p>
            <a:endParaRPr lang="en-GB" sz="800" b="1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D Go to supermarket  </a:t>
            </a:r>
          </a:p>
          <a:p>
            <a:r>
              <a:rPr lang="en-GB" sz="800" b="1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E Buy ingredients </a:t>
            </a:r>
          </a:p>
          <a:p>
            <a:r>
              <a:rPr lang="en-GB" sz="800" b="1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F Arrange table</a:t>
            </a:r>
          </a:p>
          <a:p>
            <a:endParaRPr lang="en-GB" sz="800" b="1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G Eat the food </a:t>
            </a:r>
          </a:p>
          <a:p>
            <a:r>
              <a:rPr lang="en-GB" sz="800" b="1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H Wash dishes </a:t>
            </a:r>
          </a:p>
        </p:txBody>
      </p:sp>
      <p:sp>
        <p:nvSpPr>
          <p:cNvPr id="3" name="Rectangle 2"/>
          <p:cNvSpPr/>
          <p:nvPr/>
        </p:nvSpPr>
        <p:spPr>
          <a:xfrm>
            <a:off x="4453467" y="792403"/>
            <a:ext cx="49085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Some of these activities might be done at the same time.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15030" y="2043245"/>
            <a:ext cx="50630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Complete a precedence table, putting the activities into a logical order and identify one occasion when two activities could be done at the same time.  </a:t>
            </a:r>
          </a:p>
        </p:txBody>
      </p:sp>
      <p:sp>
        <p:nvSpPr>
          <p:cNvPr id="5" name="Rectangle 4"/>
          <p:cNvSpPr/>
          <p:nvPr/>
        </p:nvSpPr>
        <p:spPr>
          <a:xfrm>
            <a:off x="4152903" y="4038365"/>
            <a:ext cx="4334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Put the second activity in the right-hand column.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237" t="5219" r="9408"/>
          <a:stretch/>
        </p:blipFill>
        <p:spPr>
          <a:xfrm>
            <a:off x="287867" y="5139869"/>
            <a:ext cx="8331200" cy="15177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06400" y="5970866"/>
            <a:ext cx="3608630" cy="40011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9900FF"/>
                </a:solidFill>
                <a:latin typeface="Comic Sans MS" panose="030F0702030302020204" pitchFamily="66" charset="0"/>
              </a:rPr>
              <a:t>Table has 8 empty rows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5593" y="5056229"/>
            <a:ext cx="8200569" cy="830997"/>
            <a:chOff x="325593" y="5056229"/>
            <a:chExt cx="8200569" cy="830997"/>
          </a:xfrm>
        </p:grpSpPr>
        <p:sp>
          <p:nvSpPr>
            <p:cNvPr id="9" name="TextBox 8"/>
            <p:cNvSpPr txBox="1"/>
            <p:nvPr/>
          </p:nvSpPr>
          <p:spPr>
            <a:xfrm>
              <a:off x="325593" y="5056229"/>
              <a:ext cx="3827310" cy="83099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Comic Sans MS" panose="030F0702030302020204" pitchFamily="66" charset="0"/>
                </a:rPr>
                <a:t>Order of Activities.</a:t>
              </a:r>
            </a:p>
            <a:p>
              <a:endParaRPr lang="en-GB" sz="20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3659" y="5056229"/>
              <a:ext cx="4492503" cy="83099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omic Sans MS" panose="030F0702030302020204" pitchFamily="66" charset="0"/>
                </a:rPr>
                <a:t>Activities that could be done at the same time.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524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02872" y="457341"/>
            <a:ext cx="81596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Eg</a:t>
            </a:r>
            <a:r>
              <a:rPr lang="en-GB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: Find the minimum time to complete this network </a:t>
            </a:r>
          </a:p>
          <a:p>
            <a:r>
              <a:rPr lang="en-GB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  (times are in minutes).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83245" y="4669956"/>
            <a:ext cx="519885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The critical path </a:t>
            </a:r>
            <a:r>
              <a:rPr lang="en-GB" altLang="en-US" sz="3200" b="1" dirty="0">
                <a:solidFill>
                  <a:srgbClr val="9900FF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10 </a:t>
            </a:r>
            <a:r>
              <a:rPr lang="en-GB" altLang="en-US" sz="3200" b="1" dirty="0">
                <a:solidFill>
                  <a:srgbClr val="9900FF"/>
                </a:solidFill>
                <a:latin typeface="Comic Sans MS" panose="030F0702030302020204" pitchFamily="66" charset="0"/>
              </a:rPr>
              <a:t>+</a:t>
            </a:r>
            <a:r>
              <a:rPr lang="en-GB" altLang="en-US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30 </a:t>
            </a:r>
            <a:r>
              <a:rPr lang="en-GB" altLang="en-US" sz="3200" b="1" dirty="0">
                <a:solidFill>
                  <a:srgbClr val="9900FF"/>
                </a:solidFill>
                <a:latin typeface="Comic Sans MS" panose="030F0702030302020204" pitchFamily="66" charset="0"/>
              </a:rPr>
              <a:t>+</a:t>
            </a:r>
            <a:r>
              <a:rPr lang="en-GB" altLang="en-US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3</a:t>
            </a:r>
          </a:p>
          <a:p>
            <a:r>
              <a:rPr lang="en-GB" altLang="en-US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	             </a:t>
            </a:r>
            <a:r>
              <a:rPr lang="en-GB" altLang="en-US" sz="3200" b="1" dirty="0">
                <a:solidFill>
                  <a:srgbClr val="9900FF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43 minutes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93355" y="3228318"/>
            <a:ext cx="7507547" cy="5501"/>
          </a:xfrm>
          <a:prstGeom prst="line">
            <a:avLst/>
          </a:prstGeom>
          <a:ln w="28575">
            <a:solidFill>
              <a:srgbClr val="0000FF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715435" y="3236784"/>
            <a:ext cx="203200" cy="0"/>
          </a:xfrm>
          <a:prstGeom prst="straightConnector1">
            <a:avLst/>
          </a:prstGeom>
          <a:ln w="57150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 flipH="1" flipV="1">
            <a:off x="2629835" y="3190217"/>
            <a:ext cx="79585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flipH="1" flipV="1">
            <a:off x="6655002" y="3190217"/>
            <a:ext cx="79585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311902" y="3228317"/>
            <a:ext cx="203200" cy="0"/>
          </a:xfrm>
          <a:prstGeom prst="straightConnector1">
            <a:avLst/>
          </a:prstGeom>
          <a:ln w="57150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2697765" y="2246185"/>
            <a:ext cx="711003" cy="955191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969202" y="3228316"/>
            <a:ext cx="711003" cy="955191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5"/>
          </p:cNvCxnSpPr>
          <p:nvPr/>
        </p:nvCxnSpPr>
        <p:spPr>
          <a:xfrm flipH="1" flipV="1">
            <a:off x="6010773" y="2246184"/>
            <a:ext cx="655884" cy="95519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1"/>
          </p:cNvCxnSpPr>
          <p:nvPr/>
        </p:nvCxnSpPr>
        <p:spPr>
          <a:xfrm flipH="1" flipV="1">
            <a:off x="2697765" y="3255258"/>
            <a:ext cx="655885" cy="91978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408768" y="2246184"/>
            <a:ext cx="2602005" cy="1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359816" y="4175037"/>
            <a:ext cx="2602005" cy="1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584618" y="2246184"/>
            <a:ext cx="203200" cy="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626951" y="3236784"/>
            <a:ext cx="203200" cy="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608170" y="4183507"/>
            <a:ext cx="203200" cy="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7061" y="3236784"/>
            <a:ext cx="27691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65977" y="3244245"/>
            <a:ext cx="27691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87644" y="3201376"/>
            <a:ext cx="27691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085563" y="3263725"/>
            <a:ext cx="27691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97037" y="2445431"/>
            <a:ext cx="1990764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Preparationtime</a:t>
            </a:r>
            <a:endParaRPr lang="en-GB" sz="24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endParaRPr lang="en-GB" sz="10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33284" y="1781457"/>
            <a:ext cx="2190534" cy="10002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Cook Chicken</a:t>
            </a:r>
          </a:p>
          <a:p>
            <a:pPr algn="ctr"/>
            <a:endParaRPr lang="en-GB" sz="11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99000" y="2763588"/>
            <a:ext cx="2629167" cy="10002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Cook Spaghetti</a:t>
            </a:r>
          </a:p>
          <a:p>
            <a:pPr algn="ctr"/>
            <a:endParaRPr lang="en-GB" sz="11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07822" y="3737087"/>
            <a:ext cx="2190534" cy="10002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Cook sauce</a:t>
            </a:r>
          </a:p>
          <a:p>
            <a:pPr algn="ctr"/>
            <a:endParaRPr lang="en-GB" sz="11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65968" y="2776229"/>
            <a:ext cx="2190534" cy="10002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Serve</a:t>
            </a:r>
          </a:p>
          <a:p>
            <a:pPr algn="ctr"/>
            <a:endParaRPr lang="en-GB" sz="11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009997" y="2802060"/>
            <a:ext cx="88940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Stop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0" y="2802060"/>
            <a:ext cx="1054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Start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4035" y="0"/>
            <a:ext cx="13003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9900CC"/>
                </a:solidFill>
                <a:latin typeface="Comic Sans MS" panose="030F0702030302020204" pitchFamily="66" charset="0"/>
              </a:rPr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423103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35171"/>
              </p:ext>
            </p:extLst>
          </p:nvPr>
        </p:nvGraphicFramePr>
        <p:xfrm>
          <a:off x="245533" y="176107"/>
          <a:ext cx="40132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6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Order</a:t>
                      </a:r>
                      <a:r>
                        <a:rPr lang="en-GB" sz="24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Activities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Activities that could be done at the same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505727" y="405676"/>
            <a:ext cx="4231872" cy="3158303"/>
            <a:chOff x="4505727" y="405676"/>
            <a:chExt cx="4231872" cy="315830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/>
            <a:srcRect t="83181" r="26655"/>
            <a:stretch/>
          </p:blipFill>
          <p:spPr>
            <a:xfrm>
              <a:off x="4945558" y="3073399"/>
              <a:ext cx="3145912" cy="49058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505727" y="405676"/>
              <a:ext cx="3873176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latin typeface="Comic Sans MS" panose="030F0702030302020204" pitchFamily="66" charset="0"/>
                </a:rPr>
                <a:t>Use letters or phrases</a:t>
              </a:r>
            </a:p>
            <a:p>
              <a:endParaRPr lang="en-GB" sz="2400" b="1" dirty="0">
                <a:latin typeface="Comic Sans MS" panose="030F0702030302020204" pitchFamily="66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latin typeface="Comic Sans MS" panose="030F0702030302020204" pitchFamily="66" charset="0"/>
                </a:rPr>
                <a:t> </a:t>
              </a:r>
            </a:p>
            <a:p>
              <a:endParaRPr lang="en-GB" sz="2400" b="1" dirty="0">
                <a:latin typeface="Comic Sans MS" panose="030F0702030302020204" pitchFamily="66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/>
            <a:srcRect t="8096"/>
            <a:stretch/>
          </p:blipFill>
          <p:spPr>
            <a:xfrm>
              <a:off x="4803774" y="1219200"/>
              <a:ext cx="3933825" cy="18541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25523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E1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83084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3590" y="594152"/>
            <a:ext cx="8754078" cy="5419469"/>
            <a:chOff x="93590" y="594152"/>
            <a:chExt cx="8754078" cy="541946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l="2778"/>
            <a:stretch/>
          </p:blipFill>
          <p:spPr>
            <a:xfrm>
              <a:off x="211668" y="1174694"/>
              <a:ext cx="8636000" cy="4838927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93590" y="594152"/>
              <a:ext cx="81852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latin typeface="Comic Sans MS" panose="030F0702030302020204" pitchFamily="66" charset="0"/>
                </a:rPr>
                <a:t>Q1. Building with the Fence Direct team of workers.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4591" y="1280128"/>
              <a:ext cx="317716" cy="10926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Comic Sans MS" panose="030F0702030302020204" pitchFamily="66" charset="0"/>
                </a:rPr>
                <a:t>A</a:t>
              </a:r>
            </a:p>
            <a:p>
              <a:endParaRPr lang="en-GB" sz="900" b="1" dirty="0">
                <a:latin typeface="Comic Sans MS" panose="030F0702030302020204" pitchFamily="66" charset="0"/>
              </a:endParaRPr>
            </a:p>
            <a:p>
              <a:r>
                <a:rPr lang="en-GB" sz="2800" b="1" dirty="0">
                  <a:latin typeface="Comic Sans MS" panose="030F0702030302020204" pitchFamily="66" charset="0"/>
                </a:rPr>
                <a:t>2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3590" y="13610"/>
            <a:ext cx="4826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Precedence Tables Worksheet.</a:t>
            </a:r>
          </a:p>
        </p:txBody>
      </p:sp>
    </p:spTree>
    <p:extLst>
      <p:ext uri="{BB962C8B-B14F-4D97-AF65-F5344CB8AC3E}">
        <p14:creationId xmlns:p14="http://schemas.microsoft.com/office/powerpoint/2010/main" val="36807339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89470" y="601362"/>
            <a:ext cx="8692463" cy="6096000"/>
            <a:chOff x="112870" y="507313"/>
            <a:chExt cx="8692463" cy="6096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2388" t="3987" r="1043"/>
            <a:stretch/>
          </p:blipFill>
          <p:spPr>
            <a:xfrm>
              <a:off x="112870" y="1397001"/>
              <a:ext cx="8692463" cy="5206312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84127" y="507313"/>
              <a:ext cx="8534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latin typeface="Comic Sans MS" panose="030F0702030302020204" pitchFamily="66" charset="0"/>
                </a:rPr>
                <a:t>Q2. Building a </a:t>
              </a:r>
              <a:r>
                <a:rPr lang="en-GB" sz="2400" b="1" dirty="0" err="1">
                  <a:latin typeface="Comic Sans MS" panose="030F0702030302020204" pitchFamily="66" charset="0"/>
                </a:rPr>
                <a:t>Kitease</a:t>
              </a:r>
              <a:r>
                <a:rPr lang="en-GB" sz="2400" b="1" dirty="0">
                  <a:latin typeface="Comic Sans MS" panose="030F0702030302020204" pitchFamily="66" charset="0"/>
                </a:rPr>
                <a:t> kitchen with a team of workers.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8780" y="1592883"/>
              <a:ext cx="440269" cy="112338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Comic Sans MS" panose="030F0702030302020204" pitchFamily="66" charset="0"/>
                </a:rPr>
                <a:t>A</a:t>
              </a:r>
            </a:p>
            <a:p>
              <a:endParaRPr lang="en-GB" sz="1100" b="1" dirty="0">
                <a:latin typeface="Comic Sans MS" panose="030F0702030302020204" pitchFamily="66" charset="0"/>
              </a:endParaRPr>
            </a:p>
            <a:p>
              <a:r>
                <a:rPr lang="en-GB" sz="2800" b="1" dirty="0">
                  <a:latin typeface="Comic Sans MS" panose="030F0702030302020204" pitchFamily="66" charset="0"/>
                </a:rPr>
                <a:t>3</a:t>
              </a:r>
              <a:endParaRPr lang="en-GB" sz="11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856638" y="65903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2014 P1, Q6</a:t>
            </a:r>
          </a:p>
        </p:txBody>
      </p:sp>
    </p:spTree>
    <p:extLst>
      <p:ext uri="{BB962C8B-B14F-4D97-AF65-F5344CB8AC3E}">
        <p14:creationId xmlns:p14="http://schemas.microsoft.com/office/powerpoint/2010/main" val="28409910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332061"/>
            <a:ext cx="8907849" cy="6432527"/>
            <a:chOff x="-31435" y="154540"/>
            <a:chExt cx="8907849" cy="643252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2153" t="-1125" r="1303" b="2291"/>
            <a:stretch/>
          </p:blipFill>
          <p:spPr>
            <a:xfrm>
              <a:off x="149797" y="616205"/>
              <a:ext cx="8486204" cy="5970862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-31435" y="154540"/>
              <a:ext cx="89078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omic Sans MS" panose="030F0702030302020204" pitchFamily="66" charset="0"/>
                </a:rPr>
                <a:t>Q3. Develop a new games console and bring it to market.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2393" y="2564086"/>
              <a:ext cx="745067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omic Sans MS" panose="030F0702030302020204" pitchFamily="66" charset="0"/>
                </a:rPr>
                <a:t>A</a:t>
              </a:r>
            </a:p>
            <a:p>
              <a:r>
                <a:rPr lang="en-GB" sz="2400" b="1" dirty="0">
                  <a:latin typeface="Comic Sans MS" panose="030F0702030302020204" pitchFamily="66" charset="0"/>
                </a:rPr>
                <a:t>12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002067" y="0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2016 P1, Q5</a:t>
            </a:r>
          </a:p>
        </p:txBody>
      </p:sp>
    </p:spTree>
    <p:extLst>
      <p:ext uri="{BB962C8B-B14F-4D97-AF65-F5344CB8AC3E}">
        <p14:creationId xmlns:p14="http://schemas.microsoft.com/office/powerpoint/2010/main" val="32778747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2911" y="57665"/>
            <a:ext cx="2908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2018 P2, Q9(a+b)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6311" y="588832"/>
            <a:ext cx="8951785" cy="5284746"/>
            <a:chOff x="126311" y="588832"/>
            <a:chExt cx="8951785" cy="528474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l="2809" t="12637" r="1506" b="3680"/>
            <a:stretch/>
          </p:blipFill>
          <p:spPr>
            <a:xfrm>
              <a:off x="181231" y="1153297"/>
              <a:ext cx="8896865" cy="472028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26311" y="588832"/>
              <a:ext cx="5162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omic Sans MS" panose="030F0702030302020204" pitchFamily="66" charset="0"/>
                </a:rPr>
                <a:t>Q4. Production of tins of beans.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7673" y="1503233"/>
              <a:ext cx="885625" cy="112338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latin typeface="Comic Sans MS" panose="030F0702030302020204" pitchFamily="66" charset="0"/>
                </a:rPr>
                <a:t>C</a:t>
              </a:r>
            </a:p>
            <a:p>
              <a:pPr algn="ctr"/>
              <a:endParaRPr lang="en-GB" sz="11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GB" sz="2800" b="1" dirty="0">
                  <a:latin typeface="Comic Sans MS" panose="030F0702030302020204" pitchFamily="66" charset="0"/>
                </a:rPr>
                <a:t>300</a:t>
              </a:r>
              <a:endParaRPr lang="en-GB" sz="1100" b="1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1152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18327" y="82379"/>
            <a:ext cx="2549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2019 P2, Q9(b)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2170" y="512806"/>
            <a:ext cx="8960025" cy="5700929"/>
            <a:chOff x="52170" y="512806"/>
            <a:chExt cx="8960025" cy="570092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9196" t="33001" r="11286" b="8151"/>
            <a:stretch/>
          </p:blipFill>
          <p:spPr>
            <a:xfrm>
              <a:off x="135314" y="974471"/>
              <a:ext cx="8876881" cy="523926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52170" y="512806"/>
              <a:ext cx="62661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omic Sans MS" panose="030F0702030302020204" pitchFamily="66" charset="0"/>
                </a:rPr>
                <a:t>Q5. Tasks involved in publishing a book.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229600" y="3270937"/>
              <a:ext cx="473206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3600" b="1" dirty="0">
                  <a:latin typeface="Comic Sans MS" panose="030F0702030302020204" pitchFamily="66" charset="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9485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09720" y="33281"/>
            <a:ext cx="77652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Try this…</a:t>
            </a:r>
          </a:p>
          <a:p>
            <a:r>
              <a:rPr lang="en-GB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Three friends tidy the flat they share as follows:</a:t>
            </a:r>
          </a:p>
          <a:p>
            <a:r>
              <a:rPr lang="en-GB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Times are in minutes.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85540" y="4794384"/>
            <a:ext cx="84211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The critical path </a:t>
            </a:r>
            <a:r>
              <a:rPr lang="en-GB" altLang="en-US" sz="3200" b="1" dirty="0">
                <a:solidFill>
                  <a:srgbClr val="9900FF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5 </a:t>
            </a:r>
            <a:r>
              <a:rPr lang="en-GB" altLang="en-US" sz="3200" b="1" dirty="0">
                <a:solidFill>
                  <a:srgbClr val="9900FF"/>
                </a:solidFill>
                <a:latin typeface="Comic Sans MS" panose="030F0702030302020204" pitchFamily="66" charset="0"/>
              </a:rPr>
              <a:t>+</a:t>
            </a:r>
            <a:r>
              <a:rPr lang="en-GB" altLang="en-US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16 </a:t>
            </a:r>
            <a:r>
              <a:rPr lang="en-GB" altLang="en-US" sz="3200" b="1" dirty="0">
                <a:solidFill>
                  <a:srgbClr val="9900FF"/>
                </a:solidFill>
                <a:latin typeface="Comic Sans MS" panose="030F0702030302020204" pitchFamily="66" charset="0"/>
              </a:rPr>
              <a:t>+</a:t>
            </a:r>
            <a:r>
              <a:rPr lang="en-GB" altLang="en-US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2 </a:t>
            </a:r>
            <a:r>
              <a:rPr lang="en-GB" altLang="en-US" sz="3200" b="1" dirty="0">
                <a:solidFill>
                  <a:srgbClr val="9900FF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23 minutes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79720" y="2709334"/>
            <a:ext cx="7507547" cy="5501"/>
          </a:xfrm>
          <a:prstGeom prst="line">
            <a:avLst/>
          </a:prstGeom>
          <a:ln w="28575">
            <a:solidFill>
              <a:srgbClr val="0000FF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701800" y="2717800"/>
            <a:ext cx="203200" cy="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 flipH="1" flipV="1">
            <a:off x="2616200" y="2671233"/>
            <a:ext cx="7958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flipH="1" flipV="1">
            <a:off x="6641367" y="2671233"/>
            <a:ext cx="7958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298267" y="2709333"/>
            <a:ext cx="203200" cy="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2684130" y="1727201"/>
            <a:ext cx="711003" cy="955191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955567" y="2709332"/>
            <a:ext cx="711003" cy="955191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5"/>
          </p:cNvCxnSpPr>
          <p:nvPr/>
        </p:nvCxnSpPr>
        <p:spPr>
          <a:xfrm flipH="1" flipV="1">
            <a:off x="5997138" y="1727200"/>
            <a:ext cx="655884" cy="95519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1"/>
          </p:cNvCxnSpPr>
          <p:nvPr/>
        </p:nvCxnSpPr>
        <p:spPr>
          <a:xfrm flipH="1" flipV="1">
            <a:off x="2684130" y="2736274"/>
            <a:ext cx="655885" cy="91978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395133" y="1727200"/>
            <a:ext cx="2602005" cy="1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346181" y="3656053"/>
            <a:ext cx="2602005" cy="1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570983" y="1727200"/>
            <a:ext cx="203200" cy="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613316" y="2717800"/>
            <a:ext cx="203200" cy="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94535" y="3664523"/>
            <a:ext cx="203200" cy="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3426" y="2717800"/>
            <a:ext cx="276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52342" y="2725261"/>
            <a:ext cx="276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4009" y="2682392"/>
            <a:ext cx="276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071928" y="2744741"/>
            <a:ext cx="276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83225" y="1897146"/>
            <a:ext cx="19907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Prepare to tidy</a:t>
            </a:r>
          </a:p>
          <a:p>
            <a:endParaRPr lang="en-GB" sz="10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20008" y="1228197"/>
            <a:ext cx="242924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Tidy Bathroom</a:t>
            </a:r>
          </a:p>
          <a:p>
            <a:pPr algn="ctr"/>
            <a:endParaRPr lang="en-GB" sz="10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237424" y="2236137"/>
            <a:ext cx="219053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Clear up</a:t>
            </a:r>
          </a:p>
          <a:p>
            <a:pPr algn="ctr"/>
            <a:endParaRPr lang="en-GB" sz="11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996362" y="2283076"/>
            <a:ext cx="889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Stop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-13635" y="2283076"/>
            <a:ext cx="1054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Start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37715" y="2228471"/>
            <a:ext cx="242924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Tidy Lounge</a:t>
            </a:r>
          </a:p>
          <a:p>
            <a:pPr algn="ctr"/>
            <a:endParaRPr lang="en-GB" sz="10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46134" y="3186926"/>
            <a:ext cx="242924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Tidy Bedroom</a:t>
            </a:r>
          </a:p>
          <a:p>
            <a:pPr algn="ctr"/>
            <a:endParaRPr lang="en-GB" sz="10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237327" y="4195970"/>
            <a:ext cx="81115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Guests are due in 20 minutes. Will the flat be tidy?</a:t>
            </a: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237327" y="5413159"/>
            <a:ext cx="829388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No, because the minimum time needed to tidy the flat is 23 minutes (23 </a:t>
            </a:r>
            <a:r>
              <a:rPr lang="en-GB" altLang="en-US" sz="2800" b="1" dirty="0">
                <a:solidFill>
                  <a:srgbClr val="9900FF"/>
                </a:solidFill>
                <a:latin typeface="Arial Narrow" panose="020B0606020202030204" pitchFamily="34" charset="0"/>
              </a:rPr>
              <a:t>&gt;</a:t>
            </a:r>
            <a:r>
              <a:rPr lang="en-GB" altLang="en-US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20).</a:t>
            </a:r>
          </a:p>
        </p:txBody>
      </p:sp>
    </p:spTree>
    <p:extLst>
      <p:ext uri="{BB962C8B-B14F-4D97-AF65-F5344CB8AC3E}">
        <p14:creationId xmlns:p14="http://schemas.microsoft.com/office/powerpoint/2010/main" val="211401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70269"/>
            <a:ext cx="7526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>
                <a:solidFill>
                  <a:srgbClr val="9900FF"/>
                </a:solidFill>
                <a:latin typeface="Comic Sans MS" panose="030F0702030302020204" pitchFamily="66" charset="0"/>
              </a:rPr>
              <a:t>Example of Nat 5 App problem:  Cooking Pasta.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8073" t="60277" r="14891" b="16251"/>
          <a:stretch/>
        </p:blipFill>
        <p:spPr>
          <a:xfrm>
            <a:off x="219535" y="3948239"/>
            <a:ext cx="6510777" cy="26760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9535" y="327586"/>
            <a:ext cx="8707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Table of tasks and how long each takes (NOT in order).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03521" y="3984234"/>
            <a:ext cx="6385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(a)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Complete this diagram with the tasks </a:t>
            </a:r>
          </a:p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                              and times. 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6995" y="5636055"/>
            <a:ext cx="5891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(b)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How long does it take to cook the </a:t>
            </a:r>
          </a:p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                              pasta</a:t>
            </a:r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33753"/>
              </p:ext>
            </p:extLst>
          </p:nvPr>
        </p:nvGraphicFramePr>
        <p:xfrm>
          <a:off x="313535" y="773364"/>
          <a:ext cx="8214910" cy="31130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0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6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9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491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       Summary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Preceding 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Time (secs)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Boil the kettle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2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Turn on hob and cook for several minutes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36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Add boiling water</a:t>
                      </a:r>
                      <a:r>
                        <a:rPr lang="en-GB" sz="2000" b="1" baseline="0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 to the pot</a:t>
                      </a:r>
                      <a:endParaRPr lang="en-GB" sz="20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A,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36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Place</a:t>
                      </a:r>
                      <a:r>
                        <a:rPr lang="en-GB" sz="2000" b="1" baseline="0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 pasta in a pot</a:t>
                      </a:r>
                      <a:endParaRPr lang="en-GB" sz="2000" b="1" dirty="0">
                        <a:solidFill>
                          <a:srgbClr val="00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40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Drain water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36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Add salt to the pot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40548" y="3948239"/>
            <a:ext cx="747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120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133" y="5728388"/>
            <a:ext cx="55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D</a:t>
            </a:r>
          </a:p>
          <a:p>
            <a:pPr algn="ctr"/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07931" y="5728388"/>
            <a:ext cx="55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F</a:t>
            </a:r>
          </a:p>
          <a:p>
            <a:pPr algn="ctr"/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60215" y="4832739"/>
            <a:ext cx="55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C</a:t>
            </a:r>
          </a:p>
          <a:p>
            <a:pPr algn="ctr"/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12603" y="4848347"/>
            <a:ext cx="747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B</a:t>
            </a:r>
          </a:p>
          <a:p>
            <a:pPr algn="ctr"/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300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99271" y="4823565"/>
            <a:ext cx="55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E</a:t>
            </a:r>
          </a:p>
          <a:p>
            <a:pPr algn="ctr"/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44376" y="6089756"/>
            <a:ext cx="5335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120</a:t>
            </a:r>
            <a:r>
              <a:rPr lang="en-GB" sz="1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+</a:t>
            </a:r>
            <a:r>
              <a:rPr lang="en-GB" sz="1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30</a:t>
            </a:r>
            <a:r>
              <a:rPr lang="en-GB" sz="1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+</a:t>
            </a:r>
            <a:r>
              <a:rPr lang="en-GB" sz="1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300</a:t>
            </a:r>
            <a:r>
              <a:rPr lang="en-GB" sz="1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+</a:t>
            </a:r>
            <a:r>
              <a:rPr lang="en-GB" sz="1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40</a:t>
            </a:r>
            <a:r>
              <a:rPr lang="en-GB" sz="1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=</a:t>
            </a:r>
            <a:r>
              <a:rPr lang="en-GB" sz="12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490</a:t>
            </a:r>
            <a:r>
              <a:rPr lang="en-GB" sz="1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seconds </a:t>
            </a:r>
          </a:p>
        </p:txBody>
      </p:sp>
    </p:spTree>
    <p:extLst>
      <p:ext uri="{BB962C8B-B14F-4D97-AF65-F5344CB8AC3E}">
        <p14:creationId xmlns:p14="http://schemas.microsoft.com/office/powerpoint/2010/main" val="276511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778"/>
          <a:stretch/>
        </p:blipFill>
        <p:spPr>
          <a:xfrm>
            <a:off x="263474" y="1531202"/>
            <a:ext cx="8636000" cy="375290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527969" y="119789"/>
            <a:ext cx="4533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Networks have been printed.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1872" y="701243"/>
            <a:ext cx="8185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Q1.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Building with the Fence Direct team of workers.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2872" y="1636634"/>
            <a:ext cx="31771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A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3474" y="80819"/>
            <a:ext cx="349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Work sheet Problems.</a:t>
            </a:r>
          </a:p>
        </p:txBody>
      </p:sp>
    </p:spTree>
    <p:extLst>
      <p:ext uri="{BB962C8B-B14F-4D97-AF65-F5344CB8AC3E}">
        <p14:creationId xmlns:p14="http://schemas.microsoft.com/office/powerpoint/2010/main" val="256849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16" t="2607" r="571" b="1375"/>
          <a:stretch/>
        </p:blipFill>
        <p:spPr>
          <a:xfrm>
            <a:off x="127000" y="378999"/>
            <a:ext cx="8847667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8448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900FF"/>
                </a:solidFill>
                <a:latin typeface="Comic Sans MS" panose="030F0702030302020204" pitchFamily="66" charset="0"/>
              </a:rPr>
              <a:t>Q1.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Tasks needed to build a new Fence Direct fence.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000" y="5325533"/>
            <a:ext cx="8068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Complete the diagram with the tasks and times.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000" y="5787198"/>
            <a:ext cx="887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(b) Fence Direct claim that they can complete a fence in</a:t>
            </a:r>
          </a:p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10 hours. Is this valid claim ? Give a reason.</a:t>
            </a:r>
          </a:p>
        </p:txBody>
      </p:sp>
    </p:spTree>
    <p:extLst>
      <p:ext uri="{BB962C8B-B14F-4D97-AF65-F5344CB8AC3E}">
        <p14:creationId xmlns:p14="http://schemas.microsoft.com/office/powerpoint/2010/main" val="2821021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778"/>
          <a:stretch/>
        </p:blipFill>
        <p:spPr>
          <a:xfrm>
            <a:off x="279401" y="95766"/>
            <a:ext cx="8636000" cy="30369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39271" y="95766"/>
            <a:ext cx="8344627" cy="3036900"/>
            <a:chOff x="507005" y="307433"/>
            <a:chExt cx="8344627" cy="3036900"/>
          </a:xfrm>
        </p:grpSpPr>
        <p:sp>
          <p:nvSpPr>
            <p:cNvPr id="4" name="TextBox 3"/>
            <p:cNvSpPr txBox="1"/>
            <p:nvPr/>
          </p:nvSpPr>
          <p:spPr>
            <a:xfrm>
              <a:off x="6882832" y="366700"/>
              <a:ext cx="50526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H</a:t>
              </a:r>
            </a:p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 2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73342" y="307433"/>
              <a:ext cx="38985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J</a:t>
              </a:r>
            </a:p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88815" y="2513336"/>
              <a:ext cx="6928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I</a:t>
              </a:r>
            </a:p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0.5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58815" y="2513335"/>
              <a:ext cx="6928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K</a:t>
              </a:r>
            </a:p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0.5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80137" y="1410384"/>
              <a:ext cx="39466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G</a:t>
              </a:r>
            </a:p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21550" y="1410383"/>
              <a:ext cx="37221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F</a:t>
              </a:r>
            </a:p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45331" y="1410382"/>
              <a:ext cx="38985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E</a:t>
              </a:r>
            </a:p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38860" y="1410381"/>
              <a:ext cx="40748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D</a:t>
              </a:r>
            </a:p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7005" y="1410381"/>
              <a:ext cx="69281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B</a:t>
              </a:r>
            </a:p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0.5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7005" y="2513329"/>
              <a:ext cx="692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C</a:t>
              </a:r>
            </a:p>
            <a:p>
              <a:pPr algn="ctr"/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0.5</a:t>
              </a: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16" y="3251199"/>
            <a:ext cx="8855784" cy="343746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35191" y="2717160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(b)  10 hours claim?</a:t>
            </a:r>
          </a:p>
        </p:txBody>
      </p:sp>
    </p:spTree>
    <p:extLst>
      <p:ext uri="{BB962C8B-B14F-4D97-AF65-F5344CB8AC3E}">
        <p14:creationId xmlns:p14="http://schemas.microsoft.com/office/powerpoint/2010/main" val="177729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92365" y="461665"/>
            <a:ext cx="8629444" cy="5401709"/>
            <a:chOff x="175889" y="234944"/>
            <a:chExt cx="8629444" cy="540170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2388" t="3987" r="1043"/>
            <a:stretch/>
          </p:blipFill>
          <p:spPr>
            <a:xfrm>
              <a:off x="456669" y="1397001"/>
              <a:ext cx="8348664" cy="4239652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75889" y="234944"/>
              <a:ext cx="8534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9900FF"/>
                  </a:solidFill>
                  <a:latin typeface="Comic Sans MS" panose="030F0702030302020204" pitchFamily="66" charset="0"/>
                </a:rPr>
                <a:t>Q2. </a:t>
              </a:r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Building a </a:t>
              </a:r>
              <a:r>
                <a:rPr lang="en-GB" sz="2400" b="1" dirty="0" err="1">
                  <a:solidFill>
                    <a:srgbClr val="0000FF"/>
                  </a:solidFill>
                  <a:latin typeface="Comic Sans MS" panose="030F0702030302020204" pitchFamily="66" charset="0"/>
                </a:rPr>
                <a:t>Kitease</a:t>
              </a:r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 kitchen with a team of workers.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68867" y="1551695"/>
              <a:ext cx="44026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omic Sans MS" panose="030F0702030302020204" pitchFamily="66" charset="0"/>
                </a:rPr>
                <a:t>A</a:t>
              </a:r>
            </a:p>
            <a:p>
              <a:r>
                <a:rPr lang="en-GB" sz="2400" b="1" dirty="0">
                  <a:latin typeface="Comic Sans MS" panose="030F0702030302020204" pitchFamily="66" charset="0"/>
                </a:rPr>
                <a:t>3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897827" y="0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2014</a:t>
            </a:r>
            <a:r>
              <a:rPr lang="en-GB" sz="2400" b="1" dirty="0"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P1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 Q6</a:t>
            </a:r>
          </a:p>
        </p:txBody>
      </p:sp>
    </p:spTree>
    <p:extLst>
      <p:ext uri="{BB962C8B-B14F-4D97-AF65-F5344CB8AC3E}">
        <p14:creationId xmlns:p14="http://schemas.microsoft.com/office/powerpoint/2010/main" val="189495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</TotalTime>
  <Words>1501</Words>
  <Application>Microsoft Office PowerPoint</Application>
  <PresentationFormat>On-screen Show (4:3)</PresentationFormat>
  <Paragraphs>423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Arial Narrow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smith</dc:creator>
  <cp:lastModifiedBy>Jessica Martin</cp:lastModifiedBy>
  <cp:revision>56</cp:revision>
  <cp:lastPrinted>2020-11-21T00:27:59Z</cp:lastPrinted>
  <dcterms:created xsi:type="dcterms:W3CDTF">2018-02-25T09:45:05Z</dcterms:created>
  <dcterms:modified xsi:type="dcterms:W3CDTF">2024-02-26T17:02:13Z</dcterms:modified>
</cp:coreProperties>
</file>